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1" r:id="rId1"/>
    <p:sldMasterId id="2147483684" r:id="rId2"/>
  </p:sldMasterIdLst>
  <p:notesMasterIdLst>
    <p:notesMasterId r:id="rId54"/>
  </p:notesMasterIdLst>
  <p:sldIdLst>
    <p:sldId id="1066" r:id="rId3"/>
    <p:sldId id="1067" r:id="rId4"/>
    <p:sldId id="1068" r:id="rId5"/>
    <p:sldId id="1070" r:id="rId6"/>
    <p:sldId id="1073" r:id="rId7"/>
    <p:sldId id="1074" r:id="rId8"/>
    <p:sldId id="1069" r:id="rId9"/>
    <p:sldId id="1071" r:id="rId10"/>
    <p:sldId id="1116" r:id="rId11"/>
    <p:sldId id="1072" r:id="rId12"/>
    <p:sldId id="1075" r:id="rId13"/>
    <p:sldId id="1117" r:id="rId14"/>
    <p:sldId id="1077" r:id="rId15"/>
    <p:sldId id="1078" r:id="rId16"/>
    <p:sldId id="1079" r:id="rId17"/>
    <p:sldId id="1080" r:id="rId18"/>
    <p:sldId id="1081" r:id="rId19"/>
    <p:sldId id="1082" r:id="rId20"/>
    <p:sldId id="1083" r:id="rId21"/>
    <p:sldId id="1084" r:id="rId22"/>
    <p:sldId id="1085" r:id="rId23"/>
    <p:sldId id="1086" r:id="rId24"/>
    <p:sldId id="1087" r:id="rId25"/>
    <p:sldId id="1088" r:id="rId26"/>
    <p:sldId id="1089" r:id="rId27"/>
    <p:sldId id="1090" r:id="rId28"/>
    <p:sldId id="1091" r:id="rId29"/>
    <p:sldId id="1092" r:id="rId30"/>
    <p:sldId id="1093" r:id="rId31"/>
    <p:sldId id="1094" r:id="rId32"/>
    <p:sldId id="1095" r:id="rId33"/>
    <p:sldId id="1096" r:id="rId34"/>
    <p:sldId id="1097" r:id="rId35"/>
    <p:sldId id="1098" r:id="rId36"/>
    <p:sldId id="1099" r:id="rId37"/>
    <p:sldId id="1100" r:id="rId38"/>
    <p:sldId id="1101" r:id="rId39"/>
    <p:sldId id="1102" r:id="rId40"/>
    <p:sldId id="1103" r:id="rId41"/>
    <p:sldId id="1104" r:id="rId42"/>
    <p:sldId id="1106" r:id="rId43"/>
    <p:sldId id="1118" r:id="rId44"/>
    <p:sldId id="1107" r:id="rId45"/>
    <p:sldId id="1108" r:id="rId46"/>
    <p:sldId id="1109" r:id="rId47"/>
    <p:sldId id="1110" r:id="rId48"/>
    <p:sldId id="1111" r:id="rId49"/>
    <p:sldId id="1112" r:id="rId50"/>
    <p:sldId id="1113" r:id="rId51"/>
    <p:sldId id="1114" r:id="rId52"/>
    <p:sldId id="1119" r:id="rId53"/>
  </p:sldIdLst>
  <p:sldSz cx="9144000" cy="6858000" type="screen4x3"/>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66"/>
    <a:srgbClr val="80F0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65" autoAdjust="0"/>
    <p:restoredTop sz="57537" autoAdjust="0"/>
  </p:normalViewPr>
  <p:slideViewPr>
    <p:cSldViewPr snapToGrid="0" snapToObjects="1">
      <p:cViewPr varScale="1">
        <p:scale>
          <a:sx n="63" d="100"/>
          <a:sy n="63" d="100"/>
        </p:scale>
        <p:origin x="1968" y="72"/>
      </p:cViewPr>
      <p:guideLst/>
    </p:cSldViewPr>
  </p:slideViewPr>
  <p:outlineViewPr>
    <p:cViewPr>
      <p:scale>
        <a:sx n="33" d="100"/>
        <a:sy n="33" d="100"/>
      </p:scale>
      <p:origin x="0" y="-450"/>
    </p:cViewPr>
  </p:outlineViewPr>
  <p:notesTextViewPr>
    <p:cViewPr>
      <p:scale>
        <a:sx n="125" d="100"/>
        <a:sy n="125" d="100"/>
      </p:scale>
      <p:origin x="0" y="0"/>
    </p:cViewPr>
  </p:notesTextViewPr>
  <p:sorterViewPr>
    <p:cViewPr varScale="1">
      <p:scale>
        <a:sx n="1" d="1"/>
        <a:sy n="1" d="1"/>
      </p:scale>
      <p:origin x="0" y="-18642"/>
    </p:cViewPr>
  </p:sorterViewPr>
  <p:notesViewPr>
    <p:cSldViewPr snapToGrid="0" snapToObjects="1">
      <p:cViewPr varScale="1">
        <p:scale>
          <a:sx n="85" d="100"/>
          <a:sy n="85" d="100"/>
        </p:scale>
        <p:origin x="3928"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BEB1C76C-E7F6-144F-83F7-4BBA30215E2C}" type="datetimeFigureOut">
              <a:rPr lang="fr-FR" smtClean="0"/>
              <a:t>11/02/2021</a:t>
            </a:fld>
            <a:endParaRPr lang="fr-FR"/>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r-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989CCC-5FC6-F141-82E1-CC45A867ECCD}" type="slidenum">
              <a:rPr lang="fr-FR" smtClean="0"/>
              <a:t>‹N°›</a:t>
            </a:fld>
            <a:endParaRPr lang="fr-FR"/>
          </a:p>
        </p:txBody>
      </p:sp>
    </p:spTree>
    <p:extLst>
      <p:ext uri="{BB962C8B-B14F-4D97-AF65-F5344CB8AC3E}">
        <p14:creationId xmlns:p14="http://schemas.microsoft.com/office/powerpoint/2010/main" val="3483475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who.int/fr/news-room/fact-sheets/detail/healthy-diet"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fr-FR" b="1" dirty="0" smtClean="0"/>
              <a:t>Diapo 1.</a:t>
            </a:r>
            <a:r>
              <a:rPr lang="fr-FR" b="1" baseline="0" dirty="0" smtClean="0"/>
              <a:t> Titre  de la présentation</a:t>
            </a:r>
            <a:r>
              <a:rPr lang="fr-FR" baseline="0" dirty="0" smtClean="0"/>
              <a:t>. </a:t>
            </a:r>
          </a:p>
          <a:p>
            <a:endParaRPr lang="fr-FR" baseline="0" dirty="0" smtClean="0"/>
          </a:p>
          <a:p>
            <a:r>
              <a:rPr lang="fr-FR" sz="1200" kern="1200" dirty="0" smtClean="0">
                <a:solidFill>
                  <a:schemeClr val="tx1"/>
                </a:solidFill>
                <a:effectLst/>
                <a:latin typeface="+mn-lt"/>
                <a:ea typeface="+mn-ea"/>
                <a:cs typeface="+mn-cs"/>
              </a:rPr>
              <a:t>Les interventions spécifiques à la nutrition ont en général un impact direct sur l’amélioration de la nutrition et agissent sur les </a:t>
            </a:r>
            <a:r>
              <a:rPr lang="fr-FR" sz="1200" b="1" kern="1200" dirty="0" smtClean="0">
                <a:solidFill>
                  <a:schemeClr val="tx1"/>
                </a:solidFill>
                <a:effectLst/>
                <a:latin typeface="+mn-lt"/>
                <a:ea typeface="+mn-ea"/>
                <a:cs typeface="+mn-cs"/>
              </a:rPr>
              <a:t>causes immédiates </a:t>
            </a:r>
            <a:r>
              <a:rPr lang="fr-FR" sz="1200" kern="1200" dirty="0" smtClean="0">
                <a:solidFill>
                  <a:schemeClr val="tx1"/>
                </a:solidFill>
                <a:effectLst/>
                <a:latin typeface="+mn-lt"/>
                <a:ea typeface="+mn-ea"/>
                <a:cs typeface="+mn-cs"/>
              </a:rPr>
              <a:t>de la malnutrition.</a:t>
            </a:r>
          </a:p>
          <a:p>
            <a:r>
              <a:rPr lang="fr-FR" sz="1200" kern="1200" dirty="0" smtClean="0">
                <a:solidFill>
                  <a:schemeClr val="tx1"/>
                </a:solidFill>
                <a:effectLst/>
                <a:latin typeface="+mn-lt"/>
                <a:ea typeface="+mn-ea"/>
                <a:cs typeface="+mn-cs"/>
              </a:rPr>
              <a:t>Les interventions spécifiques à la nutrition sont généralement portées par le système de santé.</a:t>
            </a:r>
            <a:endParaRPr lang="fr-FR" sz="1200" dirty="0" smtClean="0"/>
          </a:p>
          <a:p>
            <a:endParaRPr lang="fr-FR" dirty="0" smtClean="0"/>
          </a:p>
          <a:p>
            <a:r>
              <a:rPr lang="fr-FR" b="1" dirty="0" smtClean="0"/>
              <a:t>15 </a:t>
            </a:r>
            <a:r>
              <a:rPr lang="fr-FR" b="1" dirty="0" smtClean="0"/>
              <a:t>secondes.</a:t>
            </a:r>
            <a:endParaRPr lang="fr-FR" b="1"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1</a:t>
            </a:fld>
            <a:endParaRPr lang="fr-FR">
              <a:solidFill>
                <a:prstClr val="black"/>
              </a:solidFill>
            </a:endParaRPr>
          </a:p>
        </p:txBody>
      </p:sp>
    </p:spTree>
    <p:extLst>
      <p:ext uri="{BB962C8B-B14F-4D97-AF65-F5344CB8AC3E}">
        <p14:creationId xmlns:p14="http://schemas.microsoft.com/office/powerpoint/2010/main" val="22465553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smtClean="0"/>
              <a:t>Diapo 10. Exercices optionnels sur l‘importance de l’allaitement maternel p</a:t>
            </a:r>
            <a:r>
              <a:rPr lang="fr-FR" sz="1200" b="1" kern="1200" dirty="0" smtClean="0">
                <a:solidFill>
                  <a:schemeClr val="tx1"/>
                </a:solidFill>
                <a:effectLst/>
                <a:latin typeface="+mn-lt"/>
                <a:ea typeface="+mn-ea"/>
                <a:cs typeface="+mn-cs"/>
              </a:rPr>
              <a:t>our le nourrisson et le jeune enfant, le lait maternel.</a:t>
            </a:r>
          </a:p>
          <a:p>
            <a:endParaRPr lang="fr-FR" sz="1200" b="1" kern="1200" dirty="0" smtClean="0">
              <a:solidFill>
                <a:schemeClr val="tx1"/>
              </a:solidFill>
              <a:effectLst/>
              <a:latin typeface="+mn-lt"/>
              <a:ea typeface="+mn-ea"/>
              <a:cs typeface="+mn-cs"/>
            </a:endParaRPr>
          </a:p>
          <a:p>
            <a:pPr eaLnBrk="0" hangingPunct="0"/>
            <a:r>
              <a:rPr lang="fr-FR" sz="1200" kern="1200" dirty="0" smtClean="0">
                <a:solidFill>
                  <a:schemeClr val="tx1"/>
                </a:solidFill>
                <a:effectLst/>
                <a:latin typeface="+mn-lt"/>
                <a:ea typeface="+mn-ea"/>
                <a:cs typeface="+mn-cs"/>
              </a:rPr>
              <a:t>Travail par groupes et exposition en plénière, les réponses ici se trouvent en document séparé pour partager avec les participants</a:t>
            </a:r>
            <a:r>
              <a:rPr lang="fr-FR" sz="1200" kern="1200" baseline="0" dirty="0" smtClean="0">
                <a:solidFill>
                  <a:schemeClr val="tx1"/>
                </a:solidFill>
                <a:effectLst/>
                <a:latin typeface="+mn-lt"/>
                <a:ea typeface="+mn-ea"/>
                <a:cs typeface="+mn-cs"/>
              </a:rPr>
              <a:t> (Voir Fiche travaux de groupe 2.2).</a:t>
            </a:r>
          </a:p>
          <a:p>
            <a:pPr eaLnBrk="0" hangingPunct="0"/>
            <a:endParaRPr lang="fr-FR" sz="1200" kern="1200" dirty="0" smtClean="0">
              <a:solidFill>
                <a:schemeClr val="tx1"/>
              </a:solidFill>
              <a:effectLst/>
              <a:latin typeface="+mn-lt"/>
              <a:ea typeface="+mn-ea"/>
              <a:cs typeface="+mn-cs"/>
            </a:endParaRPr>
          </a:p>
          <a:p>
            <a:pPr eaLnBrk="0" hangingPunct="0"/>
            <a:r>
              <a:rPr lang="fr-FR" sz="1200" kern="1200" dirty="0" smtClean="0">
                <a:solidFill>
                  <a:schemeClr val="tx1"/>
                </a:solidFill>
                <a:effectLst/>
                <a:latin typeface="+mn-lt"/>
                <a:ea typeface="+mn-ea"/>
                <a:cs typeface="+mn-cs"/>
              </a:rPr>
              <a:t>Distribuer les participants en groupes de 4 personnes maximum et demander aux groupes de faire une liste avec 10 avantages de l’allaitement maternel, en les groupant en : (a) le nourrisson / jeune enfant ; (b) la mère ; (c) la famille, et (c) la communauté / société. </a:t>
            </a:r>
          </a:p>
          <a:p>
            <a:pPr eaLnBrk="0" hangingPunct="0"/>
            <a:endParaRPr lang="fr-FR" sz="1200" kern="1200" dirty="0" smtClean="0">
              <a:solidFill>
                <a:schemeClr val="tx1"/>
              </a:solidFill>
              <a:effectLst/>
              <a:latin typeface="+mn-lt"/>
              <a:ea typeface="+mn-ea"/>
              <a:cs typeface="+mn-cs"/>
            </a:endParaRPr>
          </a:p>
          <a:p>
            <a:pPr marL="0" lvl="0" indent="0" eaLnBrk="0" hangingPunct="0">
              <a:buFont typeface="Arial" panose="020B0604020202020204" pitchFamily="34" charset="0"/>
              <a:buNone/>
            </a:pPr>
            <a:r>
              <a:rPr lang="fr-FR" sz="1200" b="1" kern="1200" baseline="0" dirty="0" smtClean="0">
                <a:solidFill>
                  <a:schemeClr val="tx1"/>
                </a:solidFill>
                <a:effectLst/>
                <a:latin typeface="+mn-lt"/>
                <a:ea typeface="+mn-ea"/>
                <a:cs typeface="+mn-cs"/>
              </a:rPr>
              <a:t>5 à 10 </a:t>
            </a:r>
            <a:r>
              <a:rPr lang="fr-FR" sz="1200" b="1" kern="1200" baseline="0" dirty="0" smtClean="0">
                <a:solidFill>
                  <a:schemeClr val="tx1"/>
                </a:solidFill>
                <a:effectLst/>
                <a:latin typeface="+mn-lt"/>
                <a:ea typeface="+mn-ea"/>
                <a:cs typeface="+mn-cs"/>
              </a:rPr>
              <a:t>minutes</a:t>
            </a:r>
            <a:r>
              <a:rPr lang="fr-FR" sz="1200" b="0" kern="1200" baseline="0" dirty="0" smtClean="0">
                <a:solidFill>
                  <a:schemeClr val="tx1"/>
                </a:solidFill>
                <a:effectLst/>
                <a:latin typeface="+mn-lt"/>
                <a:ea typeface="+mn-ea"/>
                <a:cs typeface="+mn-cs"/>
              </a:rPr>
              <a:t>.</a:t>
            </a:r>
            <a:endParaRPr lang="fr-FR" sz="1200" kern="1200" dirty="0" smtClean="0">
              <a:solidFill>
                <a:schemeClr val="tx1"/>
              </a:solidFill>
              <a:effectLst/>
              <a:latin typeface="+mn-lt"/>
              <a:ea typeface="+mn-ea"/>
              <a:cs typeface="+mn-cs"/>
            </a:endParaRPr>
          </a:p>
          <a:p>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10</a:t>
            </a:fld>
            <a:endParaRPr lang="fr-FR">
              <a:solidFill>
                <a:prstClr val="black"/>
              </a:solidFill>
            </a:endParaRPr>
          </a:p>
        </p:txBody>
      </p:sp>
    </p:spTree>
    <p:extLst>
      <p:ext uri="{BB962C8B-B14F-4D97-AF65-F5344CB8AC3E}">
        <p14:creationId xmlns:p14="http://schemas.microsoft.com/office/powerpoint/2010/main" val="340996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kern="1200" dirty="0" smtClean="0">
                <a:solidFill>
                  <a:schemeClr val="tx1"/>
                </a:solidFill>
                <a:effectLst/>
                <a:latin typeface="+mn-lt"/>
                <a:ea typeface="+mn-ea"/>
                <a:cs typeface="+mn-cs"/>
              </a:rPr>
              <a:t>Diapo 11. Exercice sur l’allaitement maternel</a:t>
            </a:r>
          </a:p>
          <a:p>
            <a:endParaRPr lang="fr-FR" sz="1200"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L’exercice proposé est optionnel </a:t>
            </a:r>
            <a:r>
              <a:rPr lang="fr-FR" sz="1200" kern="1200" dirty="0" smtClean="0">
                <a:solidFill>
                  <a:schemeClr val="tx1"/>
                </a:solidFill>
                <a:effectLst/>
                <a:latin typeface="+mn-lt"/>
                <a:ea typeface="+mn-ea"/>
                <a:cs typeface="+mn-cs"/>
              </a:rPr>
              <a:t>(uniquement si le temps le permet). Les instructions se trouvent dans un</a:t>
            </a:r>
            <a:r>
              <a:rPr lang="fr-FR" sz="1200" kern="1200" baseline="0" dirty="0" smtClean="0">
                <a:solidFill>
                  <a:schemeClr val="tx1"/>
                </a:solidFill>
                <a:effectLst/>
                <a:latin typeface="+mn-lt"/>
                <a:ea typeface="+mn-ea"/>
                <a:cs typeface="+mn-cs"/>
              </a:rPr>
              <a:t> document</a:t>
            </a:r>
            <a:r>
              <a:rPr lang="fr-FR" sz="1200" kern="1200" dirty="0" smtClean="0">
                <a:solidFill>
                  <a:schemeClr val="tx1"/>
                </a:solidFill>
                <a:effectLst/>
                <a:latin typeface="+mn-lt"/>
                <a:ea typeface="+mn-ea"/>
                <a:cs typeface="+mn-cs"/>
              </a:rPr>
              <a:t> séparé.</a:t>
            </a:r>
          </a:p>
          <a:p>
            <a:endParaRPr lang="x-none" sz="1200"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Discuter en plénière de</a:t>
            </a:r>
            <a:r>
              <a:rPr lang="fr-FR" sz="1200" kern="1200" dirty="0" smtClean="0">
                <a:solidFill>
                  <a:schemeClr val="tx1"/>
                </a:solidFill>
                <a:effectLst/>
                <a:latin typeface="+mn-lt"/>
                <a:ea typeface="+mn-ea"/>
                <a:cs typeface="+mn-cs"/>
              </a:rPr>
              <a:t> l'intérêt de l’AM à partir des diapositives qui présentent les points clés sur les photos : hygiène ; coût et prix ; lien mère – enfant ; temps épargné ; qualité du lait (immunité, adapté aux besoins du bébé, physiologie, tenu en micronutriments). </a:t>
            </a:r>
          </a:p>
          <a:p>
            <a:r>
              <a:rPr lang="fr-FR" sz="1200" kern="1200" dirty="0" smtClean="0">
                <a:solidFill>
                  <a:schemeClr val="tx1"/>
                </a:solidFill>
                <a:effectLst/>
                <a:latin typeface="+mn-lt"/>
                <a:ea typeface="+mn-ea"/>
                <a:cs typeface="+mn-cs"/>
              </a:rPr>
              <a:t>Mettre l’accent sur l’importance de l’initiation précoce à l’AM (</a:t>
            </a:r>
            <a:r>
              <a:rPr lang="fr-FR" sz="1200" i="1" kern="1200" dirty="0" smtClean="0">
                <a:solidFill>
                  <a:schemeClr val="tx1"/>
                </a:solidFill>
                <a:effectLst/>
                <a:latin typeface="+mn-lt"/>
                <a:ea typeface="+mn-ea"/>
                <a:cs typeface="+mn-cs"/>
              </a:rPr>
              <a:t>l’allaitement exclusif initié dès la première heure après la naissance sauve la vie du nourrisson et de la mère</a:t>
            </a:r>
            <a:r>
              <a:rPr lang="fr-FR" sz="1200" kern="1200" dirty="0" smtClean="0">
                <a:solidFill>
                  <a:schemeClr val="tx1"/>
                </a:solidFill>
                <a:effectLst/>
                <a:latin typeface="+mn-lt"/>
                <a:ea typeface="+mn-ea"/>
                <a:cs typeface="+mn-cs"/>
              </a:rPr>
              <a:t>).</a:t>
            </a:r>
            <a:endParaRPr lang="x-none" sz="1200" kern="1200" dirty="0" smtClean="0">
              <a:solidFill>
                <a:schemeClr val="tx1"/>
              </a:solidFill>
              <a:effectLst/>
              <a:latin typeface="+mn-lt"/>
              <a:ea typeface="+mn-ea"/>
              <a:cs typeface="+mn-cs"/>
            </a:endParaRPr>
          </a:p>
          <a:p>
            <a:endParaRPr lang="fr-FR" sz="1200"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Discuter aussi des risques de l’alimentation artificielle</a:t>
            </a:r>
            <a:r>
              <a:rPr lang="fr-FR" sz="1200" kern="1200" dirty="0" smtClean="0">
                <a:solidFill>
                  <a:schemeClr val="tx1"/>
                </a:solidFill>
                <a:effectLst/>
                <a:latin typeface="+mn-lt"/>
                <a:ea typeface="+mn-ea"/>
                <a:cs typeface="+mn-cs"/>
              </a:rPr>
              <a:t> : L’alimentation artificielle n’est jamais sûre – même si elle est correctement conduite. Les risques de l’alimentation artificielle entre autres la contamination par des infections diverses, le coût élevé des aliments artificiels pouvant exacerber l’insécurité alimentaire et le faible rôle protecteur des substituts du lait maternel. Les usages de l’eau potable et le temps de préparation sont encore plus indispensables dans l’alimentation artificielle.</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L'allaitement maternel, le recours à une nourrice et la ré-lactation sont beaucoup plus sains pour un bébé</a:t>
            </a:r>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2</a:t>
            </a:r>
            <a:r>
              <a:rPr lang="fr-FR" sz="1200" b="1" baseline="0" dirty="0" smtClean="0">
                <a:solidFill>
                  <a:schemeClr val="accent6">
                    <a:lumMod val="75000"/>
                  </a:schemeClr>
                </a:solidFill>
              </a:rPr>
              <a:t> minutes.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11</a:t>
            </a:fld>
            <a:endParaRPr lang="fr-FR">
              <a:solidFill>
                <a:prstClr val="black"/>
              </a:solidFill>
            </a:endParaRPr>
          </a:p>
        </p:txBody>
      </p:sp>
    </p:spTree>
    <p:extLst>
      <p:ext uri="{BB962C8B-B14F-4D97-AF65-F5344CB8AC3E}">
        <p14:creationId xmlns:p14="http://schemas.microsoft.com/office/powerpoint/2010/main" val="1642058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smtClean="0"/>
              <a:t>Diapo 12. Introduction aux exercices sur les</a:t>
            </a:r>
            <a:r>
              <a:rPr lang="fr-FR" b="1" baseline="0" dirty="0" smtClean="0"/>
              <a:t> conditions particulières de non possibilité d’allaitement</a:t>
            </a:r>
            <a:r>
              <a:rPr lang="fr-FR" b="1" dirty="0" smtClean="0"/>
              <a:t> maternel</a:t>
            </a:r>
          </a:p>
          <a:p>
            <a:endParaRPr lang="fr-FR" sz="1200" b="0" dirty="0" smtClean="0">
              <a:solidFill>
                <a:schemeClr val="accent6">
                  <a:lumMod val="75000"/>
                </a:schemeClr>
              </a:solidFill>
            </a:endParaRPr>
          </a:p>
          <a:p>
            <a:r>
              <a:rPr lang="fr-FR" sz="1200" b="0" dirty="0" smtClean="0">
                <a:solidFill>
                  <a:schemeClr val="accent6">
                    <a:lumMod val="75000"/>
                  </a:schemeClr>
                </a:solidFill>
              </a:rPr>
              <a:t>Il arrive que l’allaitement ne soit pas possible. Dans ce cas qu’est-ce qu’il faut faire ?</a:t>
            </a:r>
          </a:p>
          <a:p>
            <a:pPr marL="0" lvl="0" indent="0">
              <a:lnSpc>
                <a:spcPct val="100000"/>
              </a:lnSpc>
              <a:buFont typeface="Arial" panose="020B0604020202020204" pitchFamily="34" charset="0"/>
              <a:buNone/>
            </a:pPr>
            <a:endParaRPr lang="fr-FR" sz="1200" b="1"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15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12</a:t>
            </a:fld>
            <a:endParaRPr lang="fr-FR">
              <a:solidFill>
                <a:prstClr val="black"/>
              </a:solidFill>
            </a:endParaRPr>
          </a:p>
        </p:txBody>
      </p:sp>
    </p:spTree>
    <p:extLst>
      <p:ext uri="{BB962C8B-B14F-4D97-AF65-F5344CB8AC3E}">
        <p14:creationId xmlns:p14="http://schemas.microsoft.com/office/powerpoint/2010/main" val="22282210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smtClean="0"/>
              <a:t>Diapo  13. </a:t>
            </a:r>
            <a:r>
              <a:rPr lang="fr-FR" b="1" dirty="0" err="1" smtClean="0"/>
              <a:t>Re-lactatation</a:t>
            </a:r>
            <a:r>
              <a:rPr lang="fr-FR" b="1" dirty="0" smtClean="0"/>
              <a:t> </a:t>
            </a:r>
            <a:r>
              <a:rPr lang="fr-FR" b="0" dirty="0" smtClean="0"/>
              <a:t>(</a:t>
            </a:r>
            <a:r>
              <a:rPr lang="fr-FR" sz="1200" b="0" i="0" kern="1200" dirty="0" smtClean="0">
                <a:solidFill>
                  <a:schemeClr val="tx1"/>
                </a:solidFill>
                <a:effectLst/>
                <a:latin typeface="+mn-lt"/>
                <a:ea typeface="+mn-ea"/>
                <a:cs typeface="+mn-cs"/>
              </a:rPr>
              <a:t>afin de reprendre l'allaitement après un arrêt plus ou moins long )</a:t>
            </a:r>
            <a:endParaRPr lang="fr-FR" b="0" dirty="0" smtClean="0"/>
          </a:p>
          <a:p>
            <a:endParaRPr lang="fr-FR" b="0" dirty="0" smtClean="0"/>
          </a:p>
          <a:p>
            <a:r>
              <a:rPr lang="fr-FR" sz="1200" b="0" i="0" kern="1200" dirty="0" smtClean="0">
                <a:solidFill>
                  <a:schemeClr val="tx1"/>
                </a:solidFill>
                <a:effectLst/>
                <a:latin typeface="+mn-lt"/>
                <a:ea typeface="+mn-ea"/>
                <a:cs typeface="+mn-cs"/>
              </a:rPr>
              <a:t>Il est possible de reprendre l’allaitement même si vous l’avez interrompu depuis plusieurs semaines ou mois.</a:t>
            </a:r>
          </a:p>
          <a:p>
            <a:r>
              <a:rPr lang="fr-FR" sz="1200" b="0" i="0" kern="1200" dirty="0" smtClean="0">
                <a:solidFill>
                  <a:schemeClr val="tx1"/>
                </a:solidFill>
                <a:effectLst/>
                <a:latin typeface="+mn-lt"/>
                <a:ea typeface="+mn-ea"/>
                <a:cs typeface="+mn-cs"/>
              </a:rPr>
              <a:t>Toutefois, il est d’abord important que les mères sachent qu’il n’est pratiquement jamais nécessaire d’arrêter l’allaitement. La plupart des raisons données pour arrêter l’allaitement ne sont pas des raisons valables, et la plupart des problèmes entraînant l'arrêt de l'allaitement auraient pu être évités ou traités. </a:t>
            </a:r>
          </a:p>
          <a:p>
            <a:endParaRPr lang="fr-FR" sz="1200" b="0" i="0" kern="1200" dirty="0" smtClean="0">
              <a:solidFill>
                <a:schemeClr val="tx1"/>
              </a:solidFill>
              <a:effectLst/>
              <a:latin typeface="+mn-lt"/>
              <a:ea typeface="+mn-ea"/>
              <a:cs typeface="+mn-cs"/>
            </a:endParaRPr>
          </a:p>
          <a:p>
            <a:r>
              <a:rPr lang="fr-FR" sz="1200" b="0" i="0" kern="1200" dirty="0" smtClean="0">
                <a:solidFill>
                  <a:schemeClr val="tx1"/>
                </a:solidFill>
                <a:effectLst/>
                <a:latin typeface="+mn-lt"/>
                <a:ea typeface="+mn-ea"/>
                <a:cs typeface="+mn-cs"/>
              </a:rPr>
              <a:t>Beaucoup de mères cessent d'allaiter à cause d'un problème en pensant qu'elles reprendront simplement l'allaitement une fois le problème réglé. Mais en fait, il pourra être très difficile de reprendre l’allaitement après un arrêt de même quelques jours. L’étape la plus importante d’une </a:t>
            </a:r>
            <a:r>
              <a:rPr lang="fr-FR" sz="1200" b="0" i="0" kern="1200" dirty="0" err="1" smtClean="0">
                <a:solidFill>
                  <a:schemeClr val="tx1"/>
                </a:solidFill>
                <a:effectLst/>
                <a:latin typeface="+mn-lt"/>
                <a:ea typeface="+mn-ea"/>
                <a:cs typeface="+mn-cs"/>
              </a:rPr>
              <a:t>relactation</a:t>
            </a:r>
            <a:r>
              <a:rPr lang="fr-FR" sz="1200" b="0" i="0" kern="1200" dirty="0" smtClean="0">
                <a:solidFill>
                  <a:schemeClr val="tx1"/>
                </a:solidFill>
                <a:effectLst/>
                <a:latin typeface="+mn-lt"/>
                <a:ea typeface="+mn-ea"/>
                <a:cs typeface="+mn-cs"/>
              </a:rPr>
              <a:t> est donc d’éviter d’avoir besoin de </a:t>
            </a:r>
            <a:r>
              <a:rPr lang="fr-FR" sz="1200" b="0" i="0" kern="1200" dirty="0" err="1" smtClean="0">
                <a:solidFill>
                  <a:schemeClr val="tx1"/>
                </a:solidFill>
                <a:effectLst/>
                <a:latin typeface="+mn-lt"/>
                <a:ea typeface="+mn-ea"/>
                <a:cs typeface="+mn-cs"/>
              </a:rPr>
              <a:t>relacter</a:t>
            </a:r>
            <a:r>
              <a:rPr lang="fr-FR" sz="1200" b="0" i="0" kern="1200" dirty="0" smtClean="0">
                <a:solidFill>
                  <a:schemeClr val="tx1"/>
                </a:solidFill>
                <a:effectLst/>
                <a:latin typeface="+mn-lt"/>
                <a:ea typeface="+mn-ea"/>
                <a:cs typeface="+mn-cs"/>
              </a:rPr>
              <a:t>, de recevoir une aide efficace "avec les mains" et des conseils avisés. Malheureusement, une aide efficace pour l’allaitement n’est pas une chose facilement disponible partout</a:t>
            </a:r>
            <a:r>
              <a:rPr lang="fr-FR" sz="1200" b="1" i="0" kern="1200" dirty="0" smtClean="0">
                <a:solidFill>
                  <a:schemeClr val="tx1"/>
                </a:solidFill>
                <a:effectLst/>
                <a:latin typeface="+mn-lt"/>
                <a:ea typeface="+mn-ea"/>
                <a:cs typeface="+mn-cs"/>
              </a:rPr>
              <a:t>.</a:t>
            </a:r>
            <a:endParaRPr lang="fr-FR" sz="1200" b="0" i="0" kern="1200" dirty="0" smtClean="0">
              <a:solidFill>
                <a:schemeClr val="tx1"/>
              </a:solidFill>
              <a:effectLst/>
              <a:latin typeface="+mn-lt"/>
              <a:ea typeface="+mn-ea"/>
              <a:cs typeface="+mn-cs"/>
            </a:endParaRPr>
          </a:p>
          <a:p>
            <a:endParaRPr lang="fr-FR" b="1" i="0" dirty="0" smtClean="0"/>
          </a:p>
          <a:p>
            <a:r>
              <a:rPr lang="fr-FR" sz="1200" b="0" i="0" kern="1200" dirty="0" smtClean="0">
                <a:solidFill>
                  <a:schemeClr val="tx1"/>
                </a:solidFill>
                <a:effectLst/>
                <a:latin typeface="+mn-lt"/>
                <a:ea typeface="+mn-ea"/>
                <a:cs typeface="+mn-cs"/>
              </a:rPr>
              <a:t>La </a:t>
            </a:r>
            <a:r>
              <a:rPr lang="fr-FR" sz="1200" b="1" i="0" kern="1200" dirty="0" smtClean="0">
                <a:solidFill>
                  <a:schemeClr val="tx1"/>
                </a:solidFill>
                <a:effectLst/>
                <a:latin typeface="+mn-lt"/>
                <a:ea typeface="+mn-ea"/>
                <a:cs typeface="+mn-cs"/>
              </a:rPr>
              <a:t>lactation induite</a:t>
            </a:r>
            <a:r>
              <a:rPr lang="fr-FR" sz="1200" b="0" i="0" kern="1200" dirty="0" smtClean="0">
                <a:solidFill>
                  <a:schemeClr val="tx1"/>
                </a:solidFill>
                <a:effectLst/>
                <a:latin typeface="+mn-lt"/>
                <a:ea typeface="+mn-ea"/>
                <a:cs typeface="+mn-cs"/>
              </a:rPr>
              <a:t> (provoquer une lactation sans qu'il y ait eu de grossesse préalable) est un</a:t>
            </a:r>
            <a:r>
              <a:rPr lang="fr-FR" sz="1200" b="0" i="0" kern="1200" baseline="0" dirty="0" smtClean="0">
                <a:solidFill>
                  <a:schemeClr val="tx1"/>
                </a:solidFill>
                <a:effectLst/>
                <a:latin typeface="+mn-lt"/>
                <a:ea typeface="+mn-ea"/>
                <a:cs typeface="+mn-cs"/>
              </a:rPr>
              <a:t> </a:t>
            </a:r>
            <a:r>
              <a:rPr lang="fr-FR" sz="1200" b="0" i="0" kern="1200" dirty="0" smtClean="0">
                <a:solidFill>
                  <a:schemeClr val="tx1"/>
                </a:solidFill>
                <a:effectLst/>
                <a:latin typeface="+mn-lt"/>
                <a:ea typeface="+mn-ea"/>
                <a:cs typeface="+mn-cs"/>
              </a:rPr>
              <a:t>phénomène</a:t>
            </a:r>
            <a:r>
              <a:rPr lang="fr-FR" sz="1200" b="0" i="0" kern="1200" baseline="0" dirty="0" smtClean="0">
                <a:solidFill>
                  <a:schemeClr val="tx1"/>
                </a:solidFill>
                <a:effectLst/>
                <a:latin typeface="+mn-lt"/>
                <a:ea typeface="+mn-ea"/>
                <a:cs typeface="+mn-cs"/>
              </a:rPr>
              <a:t> </a:t>
            </a:r>
            <a:r>
              <a:rPr lang="fr-FR" sz="1200" b="0" i="0" kern="1200" dirty="0" smtClean="0">
                <a:solidFill>
                  <a:schemeClr val="tx1"/>
                </a:solidFill>
                <a:effectLst/>
                <a:latin typeface="+mn-lt"/>
                <a:ea typeface="+mn-ea"/>
                <a:cs typeface="+mn-cs"/>
              </a:rPr>
              <a:t>que connaissaient certaines mères allaitante et certains agents</a:t>
            </a:r>
            <a:r>
              <a:rPr lang="fr-FR" sz="1200" b="0" i="0" kern="1200" baseline="0" dirty="0" smtClean="0">
                <a:solidFill>
                  <a:schemeClr val="tx1"/>
                </a:solidFill>
                <a:effectLst/>
                <a:latin typeface="+mn-lt"/>
                <a:ea typeface="+mn-ea"/>
                <a:cs typeface="+mn-cs"/>
              </a:rPr>
              <a:t> de sante en Afrique. </a:t>
            </a:r>
            <a:r>
              <a:rPr lang="fr-FR" sz="1200" b="0" i="0" kern="1200" dirty="0" smtClean="0">
                <a:solidFill>
                  <a:schemeClr val="tx1"/>
                </a:solidFill>
                <a:effectLst/>
                <a:latin typeface="+mn-lt"/>
                <a:ea typeface="+mn-ea"/>
                <a:cs typeface="+mn-cs"/>
              </a:rPr>
              <a:t>Dans les programmes humanitaires aussi, la possibilité que l'enfant soit allaité par une autre femme que sa mère biologique est connue, et utilisée en cas de besoin si elle n’est pas séropositive.</a:t>
            </a:r>
            <a:r>
              <a:rPr lang="fr-FR" sz="1200" b="0" i="0" kern="1200" baseline="0" dirty="0" smtClean="0">
                <a:solidFill>
                  <a:schemeClr val="tx1"/>
                </a:solidFill>
                <a:effectLst/>
                <a:latin typeface="+mn-lt"/>
                <a:ea typeface="+mn-ea"/>
                <a:cs typeface="+mn-cs"/>
              </a:rPr>
              <a:t> Dans certains pays,</a:t>
            </a:r>
            <a:r>
              <a:rPr lang="fr-FR" sz="1200" b="0" i="0" kern="1200" dirty="0" smtClean="0">
                <a:solidFill>
                  <a:schemeClr val="tx1"/>
                </a:solidFill>
                <a:effectLst/>
                <a:latin typeface="+mn-lt"/>
                <a:ea typeface="+mn-ea"/>
                <a:cs typeface="+mn-cs"/>
              </a:rPr>
              <a:t> on incite des grands-mères et d’autres femmes proches de la famille à allaiter les petits-enfants quand la mère est séropositive.</a:t>
            </a:r>
            <a:endParaRPr lang="fr-FR" b="1" dirty="0" smtClean="0"/>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1 minute et 30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13</a:t>
            </a:fld>
            <a:endParaRPr lang="fr-FR">
              <a:solidFill>
                <a:prstClr val="black"/>
              </a:solidFill>
            </a:endParaRPr>
          </a:p>
        </p:txBody>
      </p:sp>
    </p:spTree>
    <p:extLst>
      <p:ext uri="{BB962C8B-B14F-4D97-AF65-F5344CB8AC3E}">
        <p14:creationId xmlns:p14="http://schemas.microsoft.com/office/powerpoint/2010/main" val="31153866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kern="1200" dirty="0" smtClean="0">
                <a:solidFill>
                  <a:schemeClr val="tx1"/>
                </a:solidFill>
                <a:effectLst/>
                <a:latin typeface="+mn-lt"/>
                <a:ea typeface="+mn-ea"/>
                <a:cs typeface="+mn-cs"/>
              </a:rPr>
              <a:t>Diapo 14. les risques de l’alimentation artificielle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effectLst/>
                <a:latin typeface="+mn-lt"/>
                <a:ea typeface="+mn-ea"/>
                <a:cs typeface="+mn-cs"/>
              </a:rPr>
              <a:t>L’alimentation artificielle  n’est jamais sûre </a:t>
            </a:r>
            <a:r>
              <a:rPr lang="fr-FR" sz="1200" kern="1200" dirty="0" smtClean="0">
                <a:solidFill>
                  <a:schemeClr val="tx1"/>
                </a:solidFill>
                <a:effectLst/>
                <a:latin typeface="+mn-lt"/>
                <a:ea typeface="+mn-ea"/>
                <a:cs typeface="+mn-cs"/>
              </a:rPr>
              <a:t>– même si elle est correctement conduite. </a:t>
            </a:r>
            <a:r>
              <a:rPr lang="fr-FR" sz="1200" b="1" kern="1200" dirty="0" smtClean="0">
                <a:solidFill>
                  <a:schemeClr val="tx1"/>
                </a:solidFill>
                <a:effectLst/>
                <a:latin typeface="+mn-lt"/>
                <a:ea typeface="+mn-ea"/>
                <a:cs typeface="+mn-cs"/>
              </a:rPr>
              <a:t>L'allaitement maternel, le recours à une nourrice </a:t>
            </a:r>
            <a:r>
              <a:rPr lang="fr-FR" sz="1200" kern="1200" dirty="0" smtClean="0">
                <a:solidFill>
                  <a:schemeClr val="tx1"/>
                </a:solidFill>
                <a:effectLst/>
                <a:latin typeface="+mn-lt"/>
                <a:ea typeface="+mn-ea"/>
                <a:cs typeface="+mn-cs"/>
              </a:rPr>
              <a:t>et la ré-lactation sont beaucoup </a:t>
            </a:r>
            <a:r>
              <a:rPr lang="fr-FR" sz="1200" b="1" kern="1200" dirty="0" smtClean="0">
                <a:solidFill>
                  <a:schemeClr val="tx1"/>
                </a:solidFill>
                <a:effectLst/>
                <a:latin typeface="+mn-lt"/>
                <a:ea typeface="+mn-ea"/>
                <a:cs typeface="+mn-cs"/>
              </a:rPr>
              <a:t>plus sains pour un bébé.</a:t>
            </a:r>
            <a:endParaRPr lang="en-GB" sz="1200" b="1" kern="1200" dirty="0" smtClean="0">
              <a:solidFill>
                <a:schemeClr val="tx1"/>
              </a:solidFill>
              <a:effectLst/>
              <a:latin typeface="+mn-lt"/>
              <a:ea typeface="+mn-ea"/>
              <a:cs typeface="+mn-cs"/>
            </a:endParaRPr>
          </a:p>
          <a:p>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Discuter en plénière de l'intérêt de l’AM à partir des diapositives qui présentent les points clés sur les photos : hygiène ; coût et prix ; lien mère – enfant ; temps épargné ; qualité du lait (immunité, adapté aux besoins du bébé, physiologie, tenu en micronutriments). </a:t>
            </a:r>
          </a:p>
          <a:p>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Mettre l’accent sur l’importance de l’initiation précoce à l’AM (</a:t>
            </a:r>
            <a:r>
              <a:rPr lang="fr-FR" sz="1200" i="1" kern="1200" dirty="0" smtClean="0">
                <a:solidFill>
                  <a:schemeClr val="tx1"/>
                </a:solidFill>
                <a:effectLst/>
                <a:latin typeface="+mn-lt"/>
                <a:ea typeface="+mn-ea"/>
                <a:cs typeface="+mn-cs"/>
              </a:rPr>
              <a:t>l’allaitement exclusif initié dès la première heure après la naissance sauve la vie du nourrisson et de la mère</a:t>
            </a:r>
            <a:r>
              <a:rPr lang="fr-FR" sz="1200" kern="1200" dirty="0" smtClean="0">
                <a:solidFill>
                  <a:schemeClr val="tx1"/>
                </a:solidFill>
                <a:effectLst/>
                <a:latin typeface="+mn-lt"/>
                <a:ea typeface="+mn-ea"/>
                <a:cs typeface="+mn-cs"/>
              </a:rPr>
              <a:t>).</a:t>
            </a:r>
          </a:p>
          <a:p>
            <a:endParaRPr lang="x-none" sz="1200"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CLIC. </a:t>
            </a:r>
            <a:r>
              <a:rPr lang="fr-FR" sz="1200" kern="1200" dirty="0" smtClean="0">
                <a:solidFill>
                  <a:schemeClr val="tx1"/>
                </a:solidFill>
                <a:effectLst/>
                <a:latin typeface="+mn-lt"/>
                <a:ea typeface="+mn-ea"/>
                <a:cs typeface="+mn-cs"/>
              </a:rPr>
              <a:t>Discuter aussi des risques de </a:t>
            </a:r>
            <a:r>
              <a:rPr lang="fr-FR" sz="1200" b="1" kern="1200" dirty="0" smtClean="0">
                <a:solidFill>
                  <a:schemeClr val="tx1"/>
                </a:solidFill>
                <a:effectLst/>
                <a:latin typeface="+mn-lt"/>
                <a:ea typeface="+mn-ea"/>
                <a:cs typeface="+mn-cs"/>
              </a:rPr>
              <a:t>l’alimentation artificielle</a:t>
            </a:r>
            <a:r>
              <a:rPr lang="fr-FR" sz="1200" kern="1200" dirty="0" smtClean="0">
                <a:solidFill>
                  <a:schemeClr val="tx1"/>
                </a:solidFill>
                <a:effectLst/>
                <a:latin typeface="+mn-lt"/>
                <a:ea typeface="+mn-ea"/>
                <a:cs typeface="+mn-cs"/>
              </a:rPr>
              <a:t> au cas où la </a:t>
            </a:r>
            <a:r>
              <a:rPr lang="fr-FR" sz="1200" kern="1200" dirty="0" err="1" smtClean="0">
                <a:solidFill>
                  <a:schemeClr val="tx1"/>
                </a:solidFill>
                <a:effectLst/>
                <a:latin typeface="+mn-lt"/>
                <a:ea typeface="+mn-ea"/>
                <a:cs typeface="+mn-cs"/>
              </a:rPr>
              <a:t>re</a:t>
            </a:r>
            <a:r>
              <a:rPr lang="fr-FR" sz="1200" kern="1200" dirty="0" smtClean="0">
                <a:solidFill>
                  <a:schemeClr val="tx1"/>
                </a:solidFill>
                <a:effectLst/>
                <a:latin typeface="+mn-lt"/>
                <a:ea typeface="+mn-ea"/>
                <a:cs typeface="+mn-cs"/>
              </a:rPr>
              <a:t>-lactation ne marche pas : risque de contamination (infections), la sécurité alimentaire (à cause de son coût), le besoin d’eau potable et du temps de préparation et le faible rôle protecteur des substituts du lait maternel. L'alimentation artificielle n’est jamais sûre – même si elles sont apprêtées correctement, les préparations pour nourrissons peuvent causer la diarrhée et la mort,</a:t>
            </a:r>
            <a:endParaRPr lang="x-none" sz="1200" kern="1200" dirty="0" smtClean="0">
              <a:solidFill>
                <a:schemeClr val="tx1"/>
              </a:solidFill>
              <a:effectLst/>
              <a:latin typeface="+mn-lt"/>
              <a:ea typeface="+mn-ea"/>
              <a:cs typeface="+mn-cs"/>
            </a:endParaRPr>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1 minute</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14</a:t>
            </a:fld>
            <a:endParaRPr lang="fr-FR">
              <a:solidFill>
                <a:prstClr val="black"/>
              </a:solidFill>
            </a:endParaRPr>
          </a:p>
        </p:txBody>
      </p:sp>
    </p:spTree>
    <p:extLst>
      <p:ext uri="{BB962C8B-B14F-4D97-AF65-F5344CB8AC3E}">
        <p14:creationId xmlns:p14="http://schemas.microsoft.com/office/powerpoint/2010/main" val="23706054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kern="1200" dirty="0" smtClean="0">
                <a:solidFill>
                  <a:schemeClr val="tx1"/>
                </a:solidFill>
                <a:effectLst/>
                <a:latin typeface="+mn-lt"/>
                <a:ea typeface="+mn-ea"/>
                <a:cs typeface="+mn-cs"/>
              </a:rPr>
              <a:t>Diapo 15. Exercices sur l’Introduction a l’alimentation de</a:t>
            </a:r>
            <a:r>
              <a:rPr lang="fr-FR" sz="1200" b="1" kern="1200" baseline="0" dirty="0" smtClean="0">
                <a:solidFill>
                  <a:schemeClr val="tx1"/>
                </a:solidFill>
                <a:effectLst/>
                <a:latin typeface="+mn-lt"/>
                <a:ea typeface="+mn-ea"/>
                <a:cs typeface="+mn-cs"/>
              </a:rPr>
              <a:t> complément </a:t>
            </a:r>
          </a:p>
          <a:p>
            <a:endParaRPr lang="fr-FR" sz="1200" b="1"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Comme pour l’exercice sur l’importance de l’AM, celui-ci est optionnel (uniquement si le temps le permet). Les instructions se trouvent dans un document séparé.</a:t>
            </a:r>
            <a:endParaRPr lang="x-none" sz="1200" i="1"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Si possible, discuter en plénière de l’importance du soutien à l’alimentation de complément </a:t>
            </a:r>
            <a:r>
              <a:rPr lang="fr-FR" sz="1200" kern="1200" dirty="0" smtClean="0">
                <a:solidFill>
                  <a:schemeClr val="tx1"/>
                </a:solidFill>
                <a:effectLst/>
                <a:latin typeface="+mn-lt"/>
                <a:ea typeface="+mn-ea"/>
                <a:cs typeface="+mn-cs"/>
              </a:rPr>
              <a:t>: assurer en fonction de l'âge un accès sûr et permanent à des aliments de complément adaptés aux besoins.</a:t>
            </a:r>
          </a:p>
          <a:p>
            <a:endParaRPr lang="x-none"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Préparer un tableau (vide) avec les colonnes suivantes : Âge, Fréquence, Quantité et Texture, et les lignes suivantes : 6-8 mois, 9-11 mois, 12-23 mois </a:t>
            </a:r>
            <a:endParaRPr lang="en-GB"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Distribuer aux participants les fiches (papier coupé en morceaux avec le texte) et leur demander de recoller les morceaux dans la case appropriée du grand tableau. </a:t>
            </a:r>
            <a:endParaRPr lang="en-GB"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Modérer la discussion, la participation de l’ensemble du groupe, parcourir le tableau en réarrangeant les réponses. </a:t>
            </a:r>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3 minutes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15</a:t>
            </a:fld>
            <a:endParaRPr lang="fr-FR">
              <a:solidFill>
                <a:prstClr val="black"/>
              </a:solidFill>
            </a:endParaRPr>
          </a:p>
        </p:txBody>
      </p:sp>
    </p:spTree>
    <p:extLst>
      <p:ext uri="{BB962C8B-B14F-4D97-AF65-F5344CB8AC3E}">
        <p14:creationId xmlns:p14="http://schemas.microsoft.com/office/powerpoint/2010/main" val="42930172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kern="1200" dirty="0" smtClean="0">
                <a:solidFill>
                  <a:schemeClr val="tx1"/>
                </a:solidFill>
                <a:effectLst/>
                <a:latin typeface="+mn-lt"/>
                <a:ea typeface="+mn-ea"/>
                <a:cs typeface="+mn-cs"/>
              </a:rPr>
              <a:t>Diapo 16. Soutien</a:t>
            </a:r>
            <a:r>
              <a:rPr lang="fr-FR" sz="1200" b="1" kern="1200" baseline="0" dirty="0" smtClean="0">
                <a:solidFill>
                  <a:schemeClr val="tx1"/>
                </a:solidFill>
                <a:effectLst/>
                <a:latin typeface="+mn-lt"/>
                <a:ea typeface="+mn-ea"/>
                <a:cs typeface="+mn-cs"/>
              </a:rPr>
              <a:t> a l’alimentation complémentaire</a:t>
            </a:r>
            <a:endParaRPr lang="fr-FR" sz="1200" b="1" kern="1200" dirty="0" smtClean="0">
              <a:solidFill>
                <a:schemeClr val="tx1"/>
              </a:solidFill>
              <a:effectLst/>
              <a:latin typeface="+mn-lt"/>
              <a:ea typeface="+mn-ea"/>
              <a:cs typeface="+mn-cs"/>
            </a:endParaRPr>
          </a:p>
          <a:p>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L’alimentation complémentaire est le processus consistant à donner des aliments de complément appropriés à l’âge de l’enfant, adéquats et sans danger, tout en poursuivant l’allaitement jusqu’à l’âge de 2 ans et plus. Les aliments de complément devront être introduits vers l’âge de 6 mois, quand le lait maternel ne satisfait plus entièrement aux besoins grandissants de l’enfant en nutriments.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Il est important que l’alimentation de complément : (i) Présente une densité en macro et micronutriments adéquate, (ii) -  Soit salubre, c’est à dire préparée dans des bonnes conditions hygiéniques et servie avec des mains et ustensiles propres, sans aucun recours au biberon ; (iii)  Adapté à l’âge, appétit et satiété de l’enfant. Les enfants doivent être nourris avec encouragement et patience y compris durant les épisodes de maladie.</a:t>
            </a:r>
            <a:endParaRPr lang="en-GB" sz="1200" kern="1200" dirty="0" smtClean="0">
              <a:solidFill>
                <a:schemeClr val="tx1"/>
              </a:solidFill>
              <a:effectLst/>
              <a:latin typeface="+mn-lt"/>
              <a:ea typeface="+mn-ea"/>
              <a:cs typeface="+mn-cs"/>
            </a:endParaRPr>
          </a:p>
          <a:p>
            <a:endParaRPr lang="es-ES"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L’exercice</a:t>
            </a:r>
            <a:r>
              <a:rPr lang="fr-FR" sz="1200" kern="1200" baseline="0" dirty="0" smtClean="0">
                <a:solidFill>
                  <a:schemeClr val="tx1"/>
                </a:solidFill>
                <a:effectLst/>
                <a:latin typeface="+mn-lt"/>
                <a:ea typeface="+mn-ea"/>
                <a:cs typeface="+mn-cs"/>
              </a:rPr>
              <a:t> de la </a:t>
            </a:r>
            <a:r>
              <a:rPr lang="fr-FR" sz="1200" kern="1200" baseline="0" dirty="0" err="1" smtClean="0">
                <a:solidFill>
                  <a:schemeClr val="tx1"/>
                </a:solidFill>
                <a:effectLst/>
                <a:latin typeface="+mn-lt"/>
                <a:ea typeface="+mn-ea"/>
                <a:cs typeface="+mn-cs"/>
              </a:rPr>
              <a:t>slide</a:t>
            </a:r>
            <a:r>
              <a:rPr lang="fr-FR" sz="1200" kern="1200" baseline="0" dirty="0" smtClean="0">
                <a:solidFill>
                  <a:schemeClr val="tx1"/>
                </a:solidFill>
                <a:effectLst/>
                <a:latin typeface="+mn-lt"/>
                <a:ea typeface="+mn-ea"/>
                <a:cs typeface="+mn-cs"/>
              </a:rPr>
              <a:t> 15 est optionnel. Discutez e</a:t>
            </a:r>
            <a:r>
              <a:rPr lang="fr-FR" sz="1200" kern="1200" dirty="0" smtClean="0">
                <a:solidFill>
                  <a:schemeClr val="tx1"/>
                </a:solidFill>
                <a:effectLst/>
                <a:latin typeface="+mn-lt"/>
                <a:ea typeface="+mn-ea"/>
                <a:cs typeface="+mn-cs"/>
              </a:rPr>
              <a:t>n plénière de l’importance du soutien à l’alimentation de complément : </a:t>
            </a:r>
            <a:r>
              <a:rPr lang="fr-FR" sz="1200" b="1" kern="1200" dirty="0" smtClean="0">
                <a:solidFill>
                  <a:schemeClr val="tx1"/>
                </a:solidFill>
                <a:effectLst/>
                <a:latin typeface="+mn-lt"/>
                <a:ea typeface="+mn-ea"/>
                <a:cs typeface="+mn-cs"/>
              </a:rPr>
              <a:t>assurer en fonction de l'âge un accès sûr et permanent à des aliments de complément adaptés aux besoins</a:t>
            </a:r>
            <a:r>
              <a:rPr lang="fr-FR" sz="1200" kern="1200" dirty="0" smtClean="0">
                <a:solidFill>
                  <a:schemeClr val="tx1"/>
                </a:solidFill>
                <a:effectLst/>
                <a:latin typeface="+mn-lt"/>
                <a:ea typeface="+mn-ea"/>
                <a:cs typeface="+mn-cs"/>
              </a:rPr>
              <a:t>.</a:t>
            </a:r>
            <a:endParaRPr lang="x-none" sz="1200" kern="1200" dirty="0" smtClean="0">
              <a:solidFill>
                <a:schemeClr val="tx1"/>
              </a:solidFill>
              <a:effectLst/>
              <a:latin typeface="+mn-lt"/>
              <a:ea typeface="+mn-ea"/>
              <a:cs typeface="+mn-cs"/>
            </a:endParaRPr>
          </a:p>
          <a:p>
            <a:endParaRPr lang="fr-FR" sz="1200" b="0" dirty="0" smtClean="0">
              <a:solidFill>
                <a:schemeClr val="accent6">
                  <a:lumMod val="75000"/>
                </a:schemeClr>
              </a:solidFill>
            </a:endParaRPr>
          </a:p>
          <a:p>
            <a:r>
              <a:rPr lang="fr-FR" sz="1200" b="1" dirty="0" smtClean="0">
                <a:solidFill>
                  <a:schemeClr val="accent6">
                    <a:lumMod val="75000"/>
                  </a:schemeClr>
                </a:solidFill>
              </a:rPr>
              <a:t>1 minute. </a:t>
            </a:r>
            <a:endParaRPr lang="fr-FR" b="1"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16</a:t>
            </a:fld>
            <a:endParaRPr lang="fr-FR">
              <a:solidFill>
                <a:prstClr val="black"/>
              </a:solidFill>
            </a:endParaRPr>
          </a:p>
        </p:txBody>
      </p:sp>
    </p:spTree>
    <p:extLst>
      <p:ext uri="{BB962C8B-B14F-4D97-AF65-F5344CB8AC3E}">
        <p14:creationId xmlns:p14="http://schemas.microsoft.com/office/powerpoint/2010/main" val="13983594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smtClean="0"/>
              <a:t>Diapo 17.</a:t>
            </a:r>
            <a:r>
              <a:rPr lang="fr-FR" b="1" baseline="0" dirty="0" smtClean="0"/>
              <a:t> </a:t>
            </a:r>
            <a:r>
              <a:rPr lang="fr-FR" b="1" dirty="0" smtClean="0"/>
              <a:t>Pratiques non optimales de l’</a:t>
            </a:r>
            <a:r>
              <a:rPr lang="fr-FR" b="1" dirty="0" err="1" smtClean="0"/>
              <a:t>ANJE</a:t>
            </a:r>
            <a:r>
              <a:rPr lang="fr-FR" b="1" dirty="0" smtClean="0"/>
              <a:t> dans les contextes d’urgence.</a:t>
            </a:r>
          </a:p>
          <a:p>
            <a:endParaRPr lang="fr-FR"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Les catastrophes naturelles et les situations d’urgence ont en général des conséquences très graves sur la vie des populations. Dans les urgences complexes, </a:t>
            </a:r>
            <a:r>
              <a:rPr lang="fr-FR" sz="1200" b="1" kern="1200" dirty="0" smtClean="0">
                <a:solidFill>
                  <a:schemeClr val="tx1"/>
                </a:solidFill>
                <a:effectLst/>
                <a:latin typeface="+mn-lt"/>
                <a:ea typeface="+mn-ea"/>
                <a:cs typeface="+mn-cs"/>
              </a:rPr>
              <a:t>les systèmes de santé s’effondrent souvent</a:t>
            </a:r>
            <a:r>
              <a:rPr lang="fr-FR" sz="1200" kern="1200" dirty="0" smtClean="0">
                <a:solidFill>
                  <a:schemeClr val="tx1"/>
                </a:solidFill>
                <a:effectLst/>
                <a:latin typeface="+mn-lt"/>
                <a:ea typeface="+mn-ea"/>
                <a:cs typeface="+mn-cs"/>
              </a:rPr>
              <a:t>, et il devient difficile</a:t>
            </a:r>
            <a:r>
              <a:rPr lang="fr-FR" sz="1200" b="1" kern="1200" dirty="0" smtClean="0">
                <a:solidFill>
                  <a:schemeClr val="tx1"/>
                </a:solidFill>
                <a:effectLst/>
                <a:latin typeface="+mn-lt"/>
                <a:ea typeface="+mn-ea"/>
                <a:cs typeface="+mn-cs"/>
              </a:rPr>
              <a:t>, voire impossible, d’accéder aux soins </a:t>
            </a:r>
            <a:r>
              <a:rPr lang="fr-FR" sz="1200" kern="1200" dirty="0" smtClean="0">
                <a:solidFill>
                  <a:schemeClr val="tx1"/>
                </a:solidFill>
                <a:effectLst/>
                <a:latin typeface="+mn-lt"/>
                <a:ea typeface="+mn-ea"/>
                <a:cs typeface="+mn-cs"/>
              </a:rPr>
              <a:t>curatifs et préventifs de santé primaire.</a:t>
            </a:r>
            <a:endParaRPr lang="en-GB" sz="1200" kern="1200" dirty="0" smtClean="0">
              <a:solidFill>
                <a:schemeClr val="tx1"/>
              </a:solidFill>
              <a:effectLst/>
              <a:latin typeface="+mn-lt"/>
              <a:ea typeface="+mn-ea"/>
              <a:cs typeface="+mn-cs"/>
            </a:endParaRPr>
          </a:p>
          <a:p>
            <a:pPr lvl="0"/>
            <a:endParaRPr lang="fr-FR"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Les groupes de population qui se trouvent dans des </a:t>
            </a:r>
            <a:r>
              <a:rPr lang="fr-FR" sz="1200" b="1" i="1" kern="1200" dirty="0" smtClean="0">
                <a:solidFill>
                  <a:schemeClr val="tx1"/>
                </a:solidFill>
                <a:effectLst/>
                <a:latin typeface="+mn-lt"/>
                <a:ea typeface="+mn-ea"/>
                <a:cs typeface="+mn-cs"/>
              </a:rPr>
              <a:t>situations d’urgences difficiles </a:t>
            </a:r>
            <a:r>
              <a:rPr lang="fr-FR" sz="1200" kern="1200" dirty="0" smtClean="0">
                <a:solidFill>
                  <a:schemeClr val="tx1"/>
                </a:solidFill>
                <a:effectLst/>
                <a:latin typeface="+mn-lt"/>
                <a:ea typeface="+mn-ea"/>
                <a:cs typeface="+mn-cs"/>
              </a:rPr>
              <a:t>doivent bénéficier d’une attention spéciale et d’un appui pratique pour que leurs enfants reçoivent une alimentation adéquate. Dans de telles situations, l’absence de l’allaitement maternel est plus probable et les </a:t>
            </a:r>
            <a:r>
              <a:rPr lang="fr-FR" sz="1200" b="1" kern="1200" dirty="0" smtClean="0">
                <a:solidFill>
                  <a:schemeClr val="tx1"/>
                </a:solidFill>
                <a:effectLst/>
                <a:latin typeface="+mn-lt"/>
                <a:ea typeface="+mn-ea"/>
                <a:cs typeface="+mn-cs"/>
              </a:rPr>
              <a:t>dangers liés à une alimentation artificielle </a:t>
            </a:r>
            <a:r>
              <a:rPr lang="fr-FR" sz="1200" kern="1200" dirty="0" smtClean="0">
                <a:solidFill>
                  <a:schemeClr val="tx1"/>
                </a:solidFill>
                <a:effectLst/>
                <a:latin typeface="+mn-lt"/>
                <a:ea typeface="+mn-ea"/>
                <a:cs typeface="+mn-cs"/>
              </a:rPr>
              <a:t>ou à une </a:t>
            </a:r>
            <a:r>
              <a:rPr lang="fr-FR" sz="1200" b="1" kern="1200" dirty="0" smtClean="0">
                <a:solidFill>
                  <a:schemeClr val="tx1"/>
                </a:solidFill>
                <a:effectLst/>
                <a:latin typeface="+mn-lt"/>
                <a:ea typeface="+mn-ea"/>
                <a:cs typeface="+mn-cs"/>
              </a:rPr>
              <a:t>alimentation complémentaire inappropriée</a:t>
            </a:r>
            <a:r>
              <a:rPr lang="fr-FR" sz="1200" b="1"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augmentent. Chaque fois que cela est possible, la mère et l’enfant doivent rester ensemble et recevoir l’appui nécessaire pour exercer l’option alimentaire la plus appropriée au regard des circonstances. La réponse humanitaire fournit est parfois associée à des dons de substituts du lait maternel, c’est pourquoi la coordination de la réponse</a:t>
            </a:r>
            <a:r>
              <a:rPr lang="fr-FR" sz="1200" kern="1200" baseline="0" dirty="0" smtClean="0">
                <a:solidFill>
                  <a:schemeClr val="tx1"/>
                </a:solidFill>
                <a:effectLst/>
                <a:latin typeface="+mn-lt"/>
                <a:ea typeface="+mn-ea"/>
                <a:cs typeface="+mn-cs"/>
              </a:rPr>
              <a:t> est essentielle. </a:t>
            </a:r>
            <a:endParaRPr lang="fr-FR" b="1" dirty="0" smtClean="0"/>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60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17</a:t>
            </a:fld>
            <a:endParaRPr lang="fr-FR">
              <a:solidFill>
                <a:prstClr val="black"/>
              </a:solidFill>
            </a:endParaRPr>
          </a:p>
        </p:txBody>
      </p:sp>
    </p:spTree>
    <p:extLst>
      <p:ext uri="{BB962C8B-B14F-4D97-AF65-F5344CB8AC3E}">
        <p14:creationId xmlns:p14="http://schemas.microsoft.com/office/powerpoint/2010/main" val="3823620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fr-FR" sz="1200" b="1" kern="1200" dirty="0" smtClean="0">
                <a:solidFill>
                  <a:schemeClr val="tx1"/>
                </a:solidFill>
                <a:effectLst/>
                <a:latin typeface="+mn-lt"/>
                <a:ea typeface="+mn-ea"/>
                <a:cs typeface="+mn-cs"/>
              </a:rPr>
              <a:t>Diapo 18.  Promotion</a:t>
            </a:r>
            <a:r>
              <a:rPr lang="fr-FR" sz="1200" b="1" kern="1200" baseline="0" dirty="0" smtClean="0">
                <a:solidFill>
                  <a:schemeClr val="tx1"/>
                </a:solidFill>
                <a:effectLst/>
                <a:latin typeface="+mn-lt"/>
                <a:ea typeface="+mn-ea"/>
                <a:cs typeface="+mn-cs"/>
              </a:rPr>
              <a:t> de </a:t>
            </a:r>
            <a:r>
              <a:rPr lang="fr-FR" sz="1200" b="1" kern="1200" dirty="0" err="1" smtClean="0">
                <a:solidFill>
                  <a:schemeClr val="tx1"/>
                </a:solidFill>
                <a:effectLst/>
                <a:latin typeface="+mn-lt"/>
                <a:ea typeface="+mn-ea"/>
                <a:cs typeface="+mn-cs"/>
              </a:rPr>
              <a:t>ANJE</a:t>
            </a:r>
            <a:r>
              <a:rPr lang="fr-FR" sz="1200" b="1" kern="1200" dirty="0" smtClean="0">
                <a:solidFill>
                  <a:schemeClr val="tx1"/>
                </a:solidFill>
                <a:effectLst/>
                <a:latin typeface="+mn-lt"/>
                <a:ea typeface="+mn-ea"/>
                <a:cs typeface="+mn-cs"/>
              </a:rPr>
              <a:t> : Quand,</a:t>
            </a:r>
            <a:r>
              <a:rPr lang="fr-FR" sz="1200" b="1" kern="1200" baseline="0" dirty="0" smtClean="0">
                <a:solidFill>
                  <a:schemeClr val="tx1"/>
                </a:solidFill>
                <a:effectLst/>
                <a:latin typeface="+mn-lt"/>
                <a:ea typeface="+mn-ea"/>
                <a:cs typeface="+mn-cs"/>
              </a:rPr>
              <a:t> Qui et comment ?</a:t>
            </a:r>
          </a:p>
          <a:p>
            <a:pPr lvl="0"/>
            <a:endParaRPr lang="fr-FR" sz="1200" b="1"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Le renforcement de la coordination et des synergies entre les secteurs clés dont les actions sont des déterminants de l’alimentation du nourrisson et du jeune Enfant. Il s’agit entre autres des systèmes de santé et alimentaires, de l’hydraulique et assainissement, de la protection sociale et la Communication pour le Développement. Cette collaboration doit permettre de fournir une alimentation et des services de base adéquats : </a:t>
            </a: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smtClean="0">
                <a:solidFill>
                  <a:schemeClr val="tx1"/>
                </a:solidFill>
                <a:effectLst/>
                <a:latin typeface="+mn-lt"/>
                <a:ea typeface="+mn-ea"/>
                <a:cs typeface="+mn-cs"/>
              </a:rPr>
              <a:t>Des pratiques adéquates d’allaitement maternel exclusif ;</a:t>
            </a: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smtClean="0">
                <a:solidFill>
                  <a:schemeClr val="tx1"/>
                </a:solidFill>
                <a:effectLst/>
                <a:latin typeface="+mn-lt"/>
                <a:ea typeface="+mn-ea"/>
                <a:cs typeface="+mn-cs"/>
              </a:rPr>
              <a:t>Un soutien qualifié pour l’allaitement et les soins de l’enfant en général ;</a:t>
            </a: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smtClean="0">
                <a:solidFill>
                  <a:schemeClr val="tx1"/>
                </a:solidFill>
                <a:effectLst/>
                <a:latin typeface="+mn-lt"/>
                <a:ea typeface="+mn-ea"/>
                <a:cs typeface="+mn-cs"/>
              </a:rPr>
              <a:t>L’accès à l'eau propre/potable ;</a:t>
            </a: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smtClean="0">
                <a:solidFill>
                  <a:schemeClr val="tx1"/>
                </a:solidFill>
                <a:effectLst/>
                <a:latin typeface="+mn-lt"/>
                <a:ea typeface="+mn-ea"/>
                <a:cs typeface="+mn-cs"/>
              </a:rPr>
              <a:t>L’accès aux soins nutritionnels et de santé de qualité ;</a:t>
            </a: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smtClean="0">
                <a:solidFill>
                  <a:schemeClr val="tx1"/>
                </a:solidFill>
                <a:effectLst/>
                <a:latin typeface="+mn-lt"/>
                <a:ea typeface="+mn-ea"/>
                <a:cs typeface="+mn-cs"/>
              </a:rPr>
              <a:t>Un soutien psychosocial ;</a:t>
            </a: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smtClean="0">
                <a:solidFill>
                  <a:schemeClr val="tx1"/>
                </a:solidFill>
                <a:effectLst/>
                <a:latin typeface="+mn-lt"/>
                <a:ea typeface="+mn-ea"/>
                <a:cs typeface="+mn-cs"/>
              </a:rPr>
              <a:t>L’accès à des aliments de compléments et des pratiques adéquats.</a:t>
            </a:r>
          </a:p>
          <a:p>
            <a:pPr marL="171450" lvl="0" indent="-171450">
              <a:buFont typeface="Arial" panose="020B0604020202020204" pitchFamily="34" charset="0"/>
              <a:buChar char="•"/>
            </a:pPr>
            <a:endParaRPr lang="fr-FR" sz="1200" b="1" kern="1200" dirty="0" smtClean="0">
              <a:solidFill>
                <a:schemeClr val="tx1"/>
              </a:solidFill>
              <a:effectLst/>
              <a:latin typeface="+mn-lt"/>
              <a:ea typeface="+mn-ea"/>
              <a:cs typeface="+mn-cs"/>
            </a:endParaRPr>
          </a:p>
          <a:p>
            <a:pPr lvl="0"/>
            <a:r>
              <a:rPr lang="fr-FR" sz="1200" b="1" kern="1200" dirty="0" smtClean="0">
                <a:solidFill>
                  <a:schemeClr val="tx1"/>
                </a:solidFill>
                <a:effectLst/>
                <a:latin typeface="+mn-lt"/>
                <a:ea typeface="+mn-ea"/>
                <a:cs typeface="+mn-cs"/>
              </a:rPr>
              <a:t>Le système de sante doit </a:t>
            </a:r>
            <a:r>
              <a:rPr lang="fr-FR" sz="1200" kern="1200" dirty="0" smtClean="0">
                <a:solidFill>
                  <a:schemeClr val="tx1"/>
                </a:solidFill>
                <a:effectLst/>
                <a:latin typeface="+mn-lt"/>
                <a:ea typeface="+mn-ea"/>
                <a:cs typeface="+mn-cs"/>
              </a:rPr>
              <a:t>: (1) Mettre en place des </a:t>
            </a:r>
            <a:r>
              <a:rPr lang="fr-FR" sz="1200" b="1" kern="1200" dirty="0" smtClean="0">
                <a:solidFill>
                  <a:schemeClr val="tx1"/>
                </a:solidFill>
                <a:effectLst/>
                <a:latin typeface="+mn-lt"/>
                <a:ea typeface="+mn-ea"/>
                <a:cs typeface="+mn-cs"/>
              </a:rPr>
              <a:t>politiques et stratégies</a:t>
            </a:r>
            <a:r>
              <a:rPr lang="fr-FR" sz="1200" b="1" kern="1200" baseline="0" dirty="0" smtClean="0">
                <a:solidFill>
                  <a:schemeClr val="tx1"/>
                </a:solidFill>
                <a:effectLst/>
                <a:latin typeface="+mn-lt"/>
                <a:ea typeface="+mn-ea"/>
                <a:cs typeface="+mn-cs"/>
              </a:rPr>
              <a:t> </a:t>
            </a:r>
            <a:r>
              <a:rPr lang="fr-FR" sz="1200" b="1" kern="1200" baseline="0" dirty="0" err="1" smtClean="0">
                <a:solidFill>
                  <a:schemeClr val="tx1"/>
                </a:solidFill>
                <a:effectLst/>
                <a:latin typeface="+mn-lt"/>
                <a:ea typeface="+mn-ea"/>
                <a:cs typeface="+mn-cs"/>
              </a:rPr>
              <a:t>ANJE</a:t>
            </a:r>
            <a:r>
              <a:rPr lang="fr-FR" sz="1200" b="1" kern="1200" baseline="0" dirty="0" smtClean="0">
                <a:solidFill>
                  <a:schemeClr val="tx1"/>
                </a:solidFill>
                <a:effectLst/>
                <a:latin typeface="+mn-lt"/>
                <a:ea typeface="+mn-ea"/>
                <a:cs typeface="+mn-cs"/>
              </a:rPr>
              <a:t> </a:t>
            </a:r>
            <a:r>
              <a:rPr lang="fr-FR" sz="1200" b="0" kern="1200" baseline="0" dirty="0" smtClean="0">
                <a:solidFill>
                  <a:schemeClr val="tx1"/>
                </a:solidFill>
                <a:effectLst/>
                <a:latin typeface="+mn-lt"/>
                <a:ea typeface="+mn-ea"/>
                <a:cs typeface="+mn-cs"/>
              </a:rPr>
              <a:t>;</a:t>
            </a:r>
            <a:r>
              <a:rPr lang="fr-FR" sz="1200" kern="1200" baseline="0" dirty="0" smtClean="0">
                <a:solidFill>
                  <a:schemeClr val="tx1"/>
                </a:solidFill>
                <a:effectLst/>
                <a:latin typeface="+mn-lt"/>
                <a:ea typeface="+mn-ea"/>
                <a:cs typeface="+mn-cs"/>
              </a:rPr>
              <a:t> (2) </a:t>
            </a:r>
            <a:r>
              <a:rPr lang="fr-FR" sz="1200" kern="1200" dirty="0" smtClean="0">
                <a:solidFill>
                  <a:schemeClr val="tx1"/>
                </a:solidFill>
                <a:effectLst/>
                <a:latin typeface="+mn-lt"/>
                <a:ea typeface="+mn-ea"/>
                <a:cs typeface="+mn-cs"/>
              </a:rPr>
              <a:t>fournir </a:t>
            </a:r>
            <a:r>
              <a:rPr lang="fr-FR" sz="1200" b="1" kern="1200" dirty="0" smtClean="0">
                <a:solidFill>
                  <a:schemeClr val="tx1"/>
                </a:solidFill>
                <a:effectLst/>
                <a:latin typeface="+mn-lt"/>
                <a:ea typeface="+mn-ea"/>
                <a:cs typeface="+mn-cs"/>
              </a:rPr>
              <a:t>des conseils de qualité et un appui </a:t>
            </a:r>
            <a:r>
              <a:rPr lang="fr-FR" sz="1200" kern="1200" dirty="0" smtClean="0">
                <a:solidFill>
                  <a:schemeClr val="tx1"/>
                </a:solidFill>
                <a:effectLst/>
                <a:latin typeface="+mn-lt"/>
                <a:ea typeface="+mn-ea"/>
                <a:cs typeface="+mn-cs"/>
              </a:rPr>
              <a:t>à l’alimentation du nourrisson et du jeune enfant (comme par exemple lors du</a:t>
            </a:r>
            <a:r>
              <a:rPr lang="fr-FR" sz="1200" kern="1200" baseline="0" dirty="0" smtClean="0">
                <a:solidFill>
                  <a:schemeClr val="tx1"/>
                </a:solidFill>
                <a:effectLst/>
                <a:latin typeface="+mn-lt"/>
                <a:ea typeface="+mn-ea"/>
                <a:cs typeface="+mn-cs"/>
              </a:rPr>
              <a:t> suivi de la croissance) </a:t>
            </a:r>
            <a:r>
              <a:rPr lang="fr-FR" sz="1200" kern="1200" dirty="0" smtClean="0">
                <a:solidFill>
                  <a:schemeClr val="tx1"/>
                </a:solidFill>
                <a:effectLst/>
                <a:latin typeface="+mn-lt"/>
                <a:ea typeface="+mn-ea"/>
                <a:cs typeface="+mn-cs"/>
              </a:rPr>
              <a:t>des services de vaccinations et en cas d’hospitalisation de l’enfant malnutri ou de consultations ambulatoires, dans le cadre des services de santé reproductive y compris les services de maternité ; (3) veiller à ce que </a:t>
            </a:r>
            <a:r>
              <a:rPr lang="fr-FR" sz="1200" b="1" kern="1200" dirty="0" smtClean="0">
                <a:solidFill>
                  <a:schemeClr val="tx1"/>
                </a:solidFill>
                <a:effectLst/>
                <a:latin typeface="+mn-lt"/>
                <a:ea typeface="+mn-ea"/>
                <a:cs typeface="+mn-cs"/>
              </a:rPr>
              <a:t>les règles et procédures hospitalières continuent d’appuyer pleinement l’introduction et l’établissement de l’allaitement par l’application de l’initiative des hôpitaux « amis des bébés », </a:t>
            </a:r>
            <a:r>
              <a:rPr lang="fr-FR" sz="1200" kern="1200" dirty="0" smtClean="0">
                <a:solidFill>
                  <a:schemeClr val="tx1"/>
                </a:solidFill>
                <a:effectLst/>
                <a:latin typeface="+mn-lt"/>
                <a:ea typeface="+mn-ea"/>
                <a:cs typeface="+mn-cs"/>
              </a:rPr>
              <a:t>suivre et réévaluer les établissements déjà labellisés et élargir l’initiative aux </a:t>
            </a:r>
            <a:r>
              <a:rPr lang="fr-FR" sz="1200" kern="1200" dirty="0" err="1" smtClean="0">
                <a:solidFill>
                  <a:schemeClr val="tx1"/>
                </a:solidFill>
                <a:effectLst/>
                <a:latin typeface="+mn-lt"/>
                <a:ea typeface="+mn-ea"/>
                <a:cs typeface="+mn-cs"/>
              </a:rPr>
              <a:t>CSI</a:t>
            </a:r>
            <a:r>
              <a:rPr lang="fr-FR" sz="1200" kern="1200" dirty="0" smtClean="0">
                <a:solidFill>
                  <a:schemeClr val="tx1"/>
                </a:solidFill>
                <a:effectLst/>
                <a:latin typeface="+mn-lt"/>
                <a:ea typeface="+mn-ea"/>
                <a:cs typeface="+mn-cs"/>
              </a:rPr>
              <a:t> et cliniques</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privées ; (4) Le </a:t>
            </a:r>
            <a:r>
              <a:rPr lang="fr-FR" sz="1200" b="1" kern="1200" dirty="0" smtClean="0">
                <a:solidFill>
                  <a:schemeClr val="tx1"/>
                </a:solidFill>
                <a:effectLst/>
                <a:latin typeface="+mn-lt"/>
                <a:ea typeface="+mn-ea"/>
                <a:cs typeface="+mn-cs"/>
              </a:rPr>
              <a:t>suivi de la mise en œuvre </a:t>
            </a:r>
            <a:r>
              <a:rPr lang="fr-FR" sz="1200" kern="1200" dirty="0" smtClean="0">
                <a:solidFill>
                  <a:schemeClr val="tx1"/>
                </a:solidFill>
                <a:effectLst/>
                <a:latin typeface="+mn-lt"/>
                <a:ea typeface="+mn-ea"/>
                <a:cs typeface="+mn-cs"/>
              </a:rPr>
              <a:t>en collaboration avec le secteur du commerce du </a:t>
            </a:r>
            <a:r>
              <a:rPr lang="fr-FR" sz="1200" b="1" kern="1200" dirty="0" smtClean="0">
                <a:solidFill>
                  <a:schemeClr val="tx1"/>
                </a:solidFill>
                <a:effectLst/>
                <a:latin typeface="+mn-lt"/>
                <a:ea typeface="+mn-ea"/>
                <a:cs typeface="+mn-cs"/>
              </a:rPr>
              <a:t>Code de Commercialisation des substituts du Lait Maternel</a:t>
            </a:r>
            <a:r>
              <a:rPr lang="fr-FR" sz="1200" kern="1200" dirty="0" smtClean="0">
                <a:solidFill>
                  <a:schemeClr val="tx1"/>
                </a:solidFill>
                <a:effectLst/>
                <a:latin typeface="+mn-lt"/>
                <a:ea typeface="+mn-ea"/>
                <a:cs typeface="+mn-cs"/>
              </a:rPr>
              <a:t>. Les substituts du lait maternel sont souvent donnés dangereusement malgré qu’ils soient chers et de qualité nutritionnelle inférieure. Reconnaissant le besoin de réguler ces pratiques, l’Assemblée Mondiale de la Santé a adopté le code de commercialisation des substituts du lait maternel en 1981. Le Niger a adopté son code sur les substituts du lait maternel. Il reste encore d’énormes efforts pour l’application du Code ;</a:t>
            </a:r>
            <a:r>
              <a:rPr lang="fr-FR" sz="1200" kern="1200" baseline="0" dirty="0" smtClean="0">
                <a:solidFill>
                  <a:schemeClr val="tx1"/>
                </a:solidFill>
                <a:effectLst/>
                <a:latin typeface="+mn-lt"/>
                <a:ea typeface="+mn-ea"/>
                <a:cs typeface="+mn-cs"/>
              </a:rPr>
              <a:t> (5) F</a:t>
            </a:r>
            <a:r>
              <a:rPr lang="fr-FR" sz="1200" kern="1200" dirty="0" smtClean="0">
                <a:solidFill>
                  <a:schemeClr val="tx1"/>
                </a:solidFill>
                <a:effectLst/>
                <a:latin typeface="+mn-lt"/>
                <a:ea typeface="+mn-ea"/>
                <a:cs typeface="+mn-cs"/>
              </a:rPr>
              <a:t>ormer sur </a:t>
            </a:r>
            <a:r>
              <a:rPr lang="fr-FR" sz="1200" kern="1200" dirty="0" err="1" smtClean="0">
                <a:solidFill>
                  <a:schemeClr val="tx1"/>
                </a:solidFill>
                <a:effectLst/>
                <a:latin typeface="+mn-lt"/>
                <a:ea typeface="+mn-ea"/>
                <a:cs typeface="+mn-cs"/>
              </a:rPr>
              <a:t>ANJE</a:t>
            </a:r>
            <a:r>
              <a:rPr lang="fr-FR" sz="1200" kern="1200" dirty="0" smtClean="0">
                <a:solidFill>
                  <a:schemeClr val="tx1"/>
                </a:solidFill>
                <a:effectLst/>
                <a:latin typeface="+mn-lt"/>
                <a:ea typeface="+mn-ea"/>
                <a:cs typeface="+mn-cs"/>
              </a:rPr>
              <a:t> les agents de santé qui s’occupent de la mère et, de l’enfant. </a:t>
            </a:r>
            <a:endParaRPr lang="fr-FR" sz="1200" b="1" kern="1200" dirty="0" smtClean="0">
              <a:solidFill>
                <a:schemeClr val="tx1"/>
              </a:solidFill>
              <a:effectLst/>
              <a:latin typeface="+mn-lt"/>
              <a:ea typeface="+mn-ea"/>
              <a:cs typeface="+mn-cs"/>
            </a:endParaRPr>
          </a:p>
          <a:p>
            <a:pPr lvl="0"/>
            <a:endParaRPr lang="fr-FR" sz="1200" b="1" kern="1200" dirty="0" smtClean="0">
              <a:solidFill>
                <a:schemeClr val="tx1"/>
              </a:solidFill>
              <a:effectLst/>
              <a:latin typeface="+mn-lt"/>
              <a:ea typeface="+mn-ea"/>
              <a:cs typeface="+mn-cs"/>
            </a:endParaRPr>
          </a:p>
          <a:p>
            <a:pPr lvl="0"/>
            <a:r>
              <a:rPr lang="fr-FR" sz="1200" b="1" kern="1200" dirty="0" smtClean="0">
                <a:solidFill>
                  <a:schemeClr val="tx1"/>
                </a:solidFill>
                <a:effectLst/>
                <a:latin typeface="+mn-lt"/>
                <a:ea typeface="+mn-ea"/>
                <a:cs typeface="+mn-cs"/>
              </a:rPr>
              <a:t>La communauté peut </a:t>
            </a:r>
            <a:r>
              <a:rPr lang="fr-FR" sz="1200" kern="1200" dirty="0" smtClean="0">
                <a:solidFill>
                  <a:schemeClr val="tx1"/>
                </a:solidFill>
                <a:effectLst/>
                <a:latin typeface="+mn-lt"/>
                <a:ea typeface="+mn-ea"/>
                <a:cs typeface="+mn-cs"/>
              </a:rPr>
              <a:t>:</a:t>
            </a:r>
          </a:p>
          <a:p>
            <a:pPr marL="171450" lvl="0" indent="-171450">
              <a:buFont typeface="Arial" panose="020B0604020202020204" pitchFamily="34" charset="0"/>
              <a:buChar char="•"/>
            </a:pPr>
            <a:r>
              <a:rPr lang="fr-FR" sz="1200" b="1" kern="1200" dirty="0" smtClean="0">
                <a:solidFill>
                  <a:schemeClr val="tx1"/>
                </a:solidFill>
                <a:effectLst/>
                <a:latin typeface="+mn-lt"/>
                <a:ea typeface="+mn-ea"/>
                <a:cs typeface="+mn-cs"/>
              </a:rPr>
              <a:t>Promouvoir la mise sur pied de réseaux de soutien </a:t>
            </a:r>
            <a:r>
              <a:rPr lang="fr-FR" sz="1200" kern="1200" dirty="0" smtClean="0">
                <a:solidFill>
                  <a:schemeClr val="tx1"/>
                </a:solidFill>
                <a:effectLst/>
                <a:latin typeface="+mn-lt"/>
                <a:ea typeface="+mn-ea"/>
                <a:cs typeface="+mn-cs"/>
              </a:rPr>
              <a:t>à base communautaire pour contribuer à assurer l’alimentation appropriée du nourrisson et du jeune enfant, par exemple des groupes de soutien aux mères ; auxquels les hôpitaux et les centres peuvent renvoyer les mères à la sortie de l’établissement ;</a:t>
            </a:r>
            <a:endParaRPr lang="en-GB"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fr-FR" sz="1200" b="1" kern="1200" dirty="0" smtClean="0">
                <a:solidFill>
                  <a:schemeClr val="tx1"/>
                </a:solidFill>
                <a:effectLst/>
                <a:latin typeface="+mn-lt"/>
                <a:ea typeface="+mn-ea"/>
                <a:cs typeface="+mn-cs"/>
              </a:rPr>
              <a:t>Veiller à ce que les réseaux de soutien à base communautaire </a:t>
            </a:r>
            <a:r>
              <a:rPr lang="fr-FR" sz="1200" kern="1200" dirty="0" smtClean="0">
                <a:solidFill>
                  <a:schemeClr val="tx1"/>
                </a:solidFill>
                <a:effectLst/>
                <a:latin typeface="+mn-lt"/>
                <a:ea typeface="+mn-ea"/>
                <a:cs typeface="+mn-cs"/>
              </a:rPr>
              <a:t>soient non seulement bienvenus dans le cadre du système de soins de santé, mais participent aussi activement à la planification et à la fourniture de services</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ANJE</a:t>
            </a:r>
            <a:r>
              <a:rPr lang="fr-FR" sz="1200" kern="1200" baseline="0" dirty="0" smtClean="0">
                <a:solidFill>
                  <a:schemeClr val="tx1"/>
                </a:solidFill>
                <a:effectLst/>
                <a:latin typeface="+mn-lt"/>
                <a:ea typeface="+mn-ea"/>
                <a:cs typeface="+mn-cs"/>
              </a:rPr>
              <a:t>.</a:t>
            </a:r>
            <a:endParaRPr lang="en-GB" sz="1200" kern="1200" dirty="0" smtClean="0">
              <a:solidFill>
                <a:schemeClr val="tx1"/>
              </a:solidFill>
              <a:effectLst/>
              <a:latin typeface="+mn-lt"/>
              <a:ea typeface="+mn-ea"/>
              <a:cs typeface="+mn-cs"/>
            </a:endParaRPr>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2 minutes et 20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18</a:t>
            </a:fld>
            <a:endParaRPr lang="fr-FR">
              <a:solidFill>
                <a:prstClr val="black"/>
              </a:solidFill>
            </a:endParaRPr>
          </a:p>
        </p:txBody>
      </p:sp>
    </p:spTree>
    <p:extLst>
      <p:ext uri="{BB962C8B-B14F-4D97-AF65-F5344CB8AC3E}">
        <p14:creationId xmlns:p14="http://schemas.microsoft.com/office/powerpoint/2010/main" val="15914110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kern="1200" dirty="0" smtClean="0">
                <a:solidFill>
                  <a:schemeClr val="tx1"/>
                </a:solidFill>
                <a:effectLst/>
                <a:latin typeface="+mn-lt"/>
                <a:ea typeface="+mn-ea"/>
                <a:cs typeface="+mn-cs"/>
              </a:rPr>
              <a:t>Diapo 19. Exercice sur la contribution des secteurs autres que celui de la santé</a:t>
            </a:r>
          </a:p>
          <a:p>
            <a:endParaRPr lang="fr-FR" sz="1200" b="1"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Demander aux participants de discuter en groupes « Qu’est-ce que les autres secteurs peuvent faire pour l’</a:t>
            </a:r>
            <a:r>
              <a:rPr lang="fr-FR" sz="1200" i="1" kern="1200" dirty="0" err="1" smtClean="0">
                <a:solidFill>
                  <a:schemeClr val="tx1"/>
                </a:solidFill>
                <a:effectLst/>
                <a:latin typeface="+mn-lt"/>
                <a:ea typeface="+mn-ea"/>
                <a:cs typeface="+mn-cs"/>
              </a:rPr>
              <a:t>ANJE</a:t>
            </a:r>
            <a:r>
              <a:rPr lang="fr-FR" sz="1200" i="1" kern="1200" dirty="0" smtClean="0">
                <a:solidFill>
                  <a:schemeClr val="tx1"/>
                </a:solidFill>
                <a:effectLst/>
                <a:latin typeface="+mn-lt"/>
                <a:ea typeface="+mn-ea"/>
                <a:cs typeface="+mn-cs"/>
              </a:rPr>
              <a:t> »?</a:t>
            </a:r>
          </a:p>
          <a:p>
            <a:r>
              <a:rPr lang="fr-FR" sz="1200" kern="1200" dirty="0" smtClean="0">
                <a:solidFill>
                  <a:schemeClr val="tx1"/>
                </a:solidFill>
                <a:effectLst/>
                <a:latin typeface="+mn-lt"/>
                <a:ea typeface="+mn-ea"/>
                <a:cs typeface="+mn-cs"/>
              </a:rPr>
              <a:t>Les guider pendant la discussion. </a:t>
            </a:r>
            <a:endParaRPr lang="x-none" sz="1200" kern="1200" dirty="0" smtClean="0">
              <a:solidFill>
                <a:schemeClr val="tx1"/>
              </a:solidFill>
              <a:effectLst/>
              <a:latin typeface="+mn-lt"/>
              <a:ea typeface="+mn-ea"/>
              <a:cs typeface="+mn-cs"/>
            </a:endParaRPr>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60 </a:t>
            </a:r>
            <a:r>
              <a:rPr lang="fr-FR" sz="1200" b="1" dirty="0" smtClean="0">
                <a:solidFill>
                  <a:schemeClr val="accent6">
                    <a:lumMod val="75000"/>
                  </a:schemeClr>
                </a:solidFill>
              </a:rPr>
              <a:t>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19</a:t>
            </a:fld>
            <a:endParaRPr lang="fr-FR">
              <a:solidFill>
                <a:prstClr val="black"/>
              </a:solidFill>
            </a:endParaRPr>
          </a:p>
        </p:txBody>
      </p:sp>
    </p:spTree>
    <p:extLst>
      <p:ext uri="{BB962C8B-B14F-4D97-AF65-F5344CB8AC3E}">
        <p14:creationId xmlns:p14="http://schemas.microsoft.com/office/powerpoint/2010/main" val="2487181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kern="1200" dirty="0" smtClean="0">
                <a:solidFill>
                  <a:schemeClr val="tx1"/>
                </a:solidFill>
                <a:effectLst/>
                <a:latin typeface="+mn-lt"/>
                <a:ea typeface="+mn-ea"/>
                <a:cs typeface="+mn-cs"/>
              </a:rPr>
              <a:t>Diapo 2. Objectif de la session</a:t>
            </a:r>
          </a:p>
          <a:p>
            <a:r>
              <a:rPr lang="fr-FR" sz="1200" kern="1200" dirty="0" smtClean="0">
                <a:solidFill>
                  <a:schemeClr val="tx1"/>
                </a:solidFill>
                <a:effectLst/>
                <a:latin typeface="+mn-lt"/>
                <a:ea typeface="+mn-ea"/>
                <a:cs typeface="+mn-cs"/>
              </a:rPr>
              <a:t> </a:t>
            </a:r>
          </a:p>
          <a:p>
            <a:r>
              <a:rPr lang="fr-FR" sz="1200" kern="1200" dirty="0" smtClean="0">
                <a:solidFill>
                  <a:schemeClr val="tx1"/>
                </a:solidFill>
                <a:effectLst/>
                <a:latin typeface="+mn-lt"/>
                <a:ea typeface="+mn-ea"/>
                <a:cs typeface="+mn-cs"/>
              </a:rPr>
              <a:t>A la fin de cette session les participants seront sensibilisés sur les interventions spécifiques a la nutrition</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tels que l’alimentation du nourrisson et du jeune enfant (</a:t>
            </a:r>
            <a:r>
              <a:rPr lang="fr-FR" sz="1200" kern="1200" dirty="0" err="1" smtClean="0">
                <a:solidFill>
                  <a:schemeClr val="tx1"/>
                </a:solidFill>
                <a:effectLst/>
                <a:latin typeface="+mn-lt"/>
                <a:ea typeface="+mn-ea"/>
                <a:cs typeface="+mn-cs"/>
              </a:rPr>
              <a:t>ANJE</a:t>
            </a:r>
            <a:r>
              <a:rPr lang="fr-FR" sz="1200" kern="1200" dirty="0" smtClean="0">
                <a:solidFill>
                  <a:schemeClr val="tx1"/>
                </a:solidFill>
                <a:effectLst/>
                <a:latin typeface="+mn-lt"/>
                <a:ea typeface="+mn-ea"/>
                <a:cs typeface="+mn-cs"/>
              </a:rPr>
              <a:t>), la prise en charge de la malnutrition aiguë, la lutte contre les carences en micronutriments, la prévention de l’obésité et des maladies non transmissibles liées à l’alimentation, la distribution alimentaire </a:t>
            </a:r>
            <a:r>
              <a:rPr lang="fr-FR" sz="1200" i="1" kern="1200" dirty="0" smtClean="0">
                <a:solidFill>
                  <a:schemeClr val="tx1"/>
                </a:solidFill>
                <a:effectLst/>
                <a:latin typeface="+mn-lt"/>
                <a:ea typeface="+mn-ea"/>
                <a:cs typeface="+mn-cs"/>
              </a:rPr>
              <a:t>ou </a:t>
            </a:r>
            <a:r>
              <a:rPr lang="fr-FR" sz="1200" i="1" kern="1200" dirty="0" err="1" smtClean="0">
                <a:solidFill>
                  <a:schemeClr val="tx1"/>
                </a:solidFill>
                <a:effectLst/>
                <a:latin typeface="+mn-lt"/>
                <a:ea typeface="+mn-ea"/>
                <a:cs typeface="+mn-cs"/>
              </a:rPr>
              <a:t>Blanket</a:t>
            </a:r>
            <a:r>
              <a:rPr lang="fr-FR" sz="1200" i="1" kern="120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et la communication et la mobilisation sociale pour la nutrition</a:t>
            </a:r>
            <a:r>
              <a:rPr lang="fr-FR" sz="1200" i="1" kern="1200" dirty="0" smtClean="0">
                <a:solidFill>
                  <a:schemeClr val="tx1"/>
                </a:solidFill>
                <a:effectLst/>
                <a:latin typeface="+mn-lt"/>
                <a:ea typeface="+mn-ea"/>
                <a:cs typeface="+mn-cs"/>
              </a:rPr>
              <a:t>.</a:t>
            </a:r>
            <a:r>
              <a:rPr lang="fr-FR" sz="1200" kern="1200" dirty="0" smtClean="0">
                <a:solidFill>
                  <a:schemeClr val="tx1"/>
                </a:solidFill>
                <a:effectLst/>
                <a:latin typeface="+mn-lt"/>
                <a:ea typeface="+mn-ea"/>
                <a:cs typeface="+mn-cs"/>
              </a:rPr>
              <a:t> </a:t>
            </a:r>
          </a:p>
          <a:p>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Elle  permettra également de comprendre les liens entre ces interventions d’une part et entre elles et celles</a:t>
            </a:r>
            <a:r>
              <a:rPr lang="fr-FR" sz="1200" kern="1200" baseline="0" dirty="0" smtClean="0">
                <a:solidFill>
                  <a:schemeClr val="tx1"/>
                </a:solidFill>
                <a:effectLst/>
                <a:latin typeface="+mn-lt"/>
                <a:ea typeface="+mn-ea"/>
                <a:cs typeface="+mn-cs"/>
              </a:rPr>
              <a:t> des autres secteurs concernés par la nutrition.</a:t>
            </a:r>
            <a:endParaRPr lang="fr-FR" dirty="0" smtClean="0"/>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35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2</a:t>
            </a:fld>
            <a:endParaRPr lang="fr-FR">
              <a:solidFill>
                <a:prstClr val="black"/>
              </a:solidFill>
            </a:endParaRPr>
          </a:p>
        </p:txBody>
      </p:sp>
    </p:spTree>
    <p:extLst>
      <p:ext uri="{BB962C8B-B14F-4D97-AF65-F5344CB8AC3E}">
        <p14:creationId xmlns:p14="http://schemas.microsoft.com/office/powerpoint/2010/main" val="34297207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kern="1200" dirty="0" smtClean="0">
                <a:solidFill>
                  <a:schemeClr val="tx1"/>
                </a:solidFill>
                <a:effectLst/>
                <a:latin typeface="+mn-lt"/>
                <a:ea typeface="+mn-ea"/>
                <a:cs typeface="+mn-cs"/>
              </a:rPr>
              <a:t>Diapo 20. Exercice en travaux de groupe sur les contributions des autres secteurs</a:t>
            </a:r>
          </a:p>
          <a:p>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La liste suivante donne quelques pistes à propos de comment la satisfaction des besoins de base d'une mère et de son enfant pourrait être abordée par d’autres secteurs : </a:t>
            </a:r>
          </a:p>
          <a:p>
            <a:pPr lvl="0"/>
            <a:endParaRPr lang="fr-FR"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smtClean="0">
                <a:solidFill>
                  <a:schemeClr val="tx1"/>
                </a:solidFill>
                <a:effectLst/>
                <a:latin typeface="+mn-lt"/>
                <a:ea typeface="+mn-ea"/>
                <a:cs typeface="+mn-cs"/>
              </a:rPr>
              <a:t>Fournir des espaces sûrs pour l'allaitement maternel</a:t>
            </a:r>
            <a:endParaRPr lang="x-none"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smtClean="0">
                <a:solidFill>
                  <a:schemeClr val="tx1"/>
                </a:solidFill>
                <a:effectLst/>
                <a:latin typeface="+mn-lt"/>
                <a:ea typeface="+mn-ea"/>
                <a:cs typeface="+mn-cs"/>
              </a:rPr>
              <a:t>Soutien qualifié pour l’allaitement et les soins de l’enfant en général</a:t>
            </a:r>
            <a:endParaRPr lang="x-none"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smtClean="0">
                <a:solidFill>
                  <a:schemeClr val="tx1"/>
                </a:solidFill>
                <a:effectLst/>
                <a:latin typeface="+mn-lt"/>
                <a:ea typeface="+mn-ea"/>
                <a:cs typeface="+mn-cs"/>
              </a:rPr>
              <a:t>Accès à l'eau propre/potable</a:t>
            </a:r>
            <a:endParaRPr lang="x-none"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smtClean="0">
                <a:solidFill>
                  <a:schemeClr val="tx1"/>
                </a:solidFill>
                <a:effectLst/>
                <a:latin typeface="+mn-lt"/>
                <a:ea typeface="+mn-ea"/>
                <a:cs typeface="+mn-cs"/>
              </a:rPr>
              <a:t>Accès aux soins de santé de qualité</a:t>
            </a:r>
            <a:endParaRPr lang="x-none"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smtClean="0">
                <a:solidFill>
                  <a:schemeClr val="tx1"/>
                </a:solidFill>
                <a:effectLst/>
                <a:latin typeface="+mn-lt"/>
                <a:ea typeface="+mn-ea"/>
                <a:cs typeface="+mn-cs"/>
              </a:rPr>
              <a:t>Fournir un soutien psychosocial</a:t>
            </a:r>
            <a:endParaRPr lang="x-none"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smtClean="0">
                <a:solidFill>
                  <a:schemeClr val="tx1"/>
                </a:solidFill>
                <a:effectLst/>
                <a:latin typeface="+mn-lt"/>
                <a:ea typeface="+mn-ea"/>
                <a:cs typeface="+mn-cs"/>
              </a:rPr>
              <a:t>Accès à des aliments de compléments adéquats</a:t>
            </a:r>
          </a:p>
          <a:p>
            <a:pPr lvl="0"/>
            <a:endParaRPr lang="x-none"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Souligner l’Importance d’un engagement étroit et fort avec les secteurs clés tels que la santé, la sécurité alimentaire, l’</a:t>
            </a:r>
            <a:r>
              <a:rPr lang="fr-FR" sz="1200" i="1" kern="1200" dirty="0" err="1" smtClean="0">
                <a:solidFill>
                  <a:schemeClr val="tx1"/>
                </a:solidFill>
                <a:effectLst/>
                <a:latin typeface="+mn-lt"/>
                <a:ea typeface="+mn-ea"/>
                <a:cs typeface="+mn-cs"/>
              </a:rPr>
              <a:t>EHA</a:t>
            </a:r>
            <a:r>
              <a:rPr lang="fr-FR" sz="1200" i="1" kern="1200" dirty="0" smtClean="0">
                <a:solidFill>
                  <a:schemeClr val="tx1"/>
                </a:solidFill>
                <a:effectLst/>
                <a:latin typeface="+mn-lt"/>
                <a:ea typeface="+mn-ea"/>
                <a:cs typeface="+mn-cs"/>
              </a:rPr>
              <a:t>, la protection sociale, etc.</a:t>
            </a:r>
            <a:endParaRPr lang="x-none" sz="1200" kern="1200" dirty="0" smtClean="0">
              <a:solidFill>
                <a:schemeClr val="tx1"/>
              </a:solidFill>
              <a:effectLst/>
              <a:latin typeface="+mn-lt"/>
              <a:ea typeface="+mn-ea"/>
              <a:cs typeface="+mn-cs"/>
            </a:endParaRPr>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40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20</a:t>
            </a:fld>
            <a:endParaRPr lang="fr-FR">
              <a:solidFill>
                <a:prstClr val="black"/>
              </a:solidFill>
            </a:endParaRPr>
          </a:p>
        </p:txBody>
      </p:sp>
    </p:spTree>
    <p:extLst>
      <p:ext uri="{BB962C8B-B14F-4D97-AF65-F5344CB8AC3E}">
        <p14:creationId xmlns:p14="http://schemas.microsoft.com/office/powerpoint/2010/main" val="28365817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kern="1200" dirty="0" smtClean="0">
                <a:solidFill>
                  <a:schemeClr val="tx1"/>
                </a:solidFill>
                <a:effectLst/>
                <a:latin typeface="+mn-lt"/>
                <a:ea typeface="+mn-ea"/>
                <a:cs typeface="+mn-cs"/>
              </a:rPr>
              <a:t>Diapo 21. Indicateurs </a:t>
            </a:r>
            <a:r>
              <a:rPr lang="fr-FR" sz="1200" b="1" kern="1200" dirty="0" err="1" smtClean="0">
                <a:solidFill>
                  <a:schemeClr val="tx1"/>
                </a:solidFill>
                <a:effectLst/>
                <a:latin typeface="+mn-lt"/>
                <a:ea typeface="+mn-ea"/>
                <a:cs typeface="+mn-cs"/>
              </a:rPr>
              <a:t>ANJE</a:t>
            </a:r>
            <a:endParaRPr lang="fr-FR" sz="1200" b="1" kern="1200" dirty="0" smtClean="0">
              <a:solidFill>
                <a:schemeClr val="tx1"/>
              </a:solidFill>
              <a:effectLst/>
              <a:latin typeface="+mn-lt"/>
              <a:ea typeface="+mn-ea"/>
              <a:cs typeface="+mn-cs"/>
            </a:endParaRPr>
          </a:p>
          <a:p>
            <a:endParaRPr lang="fr-FR" sz="1200" b="1" kern="1200" dirty="0" smtClean="0">
              <a:solidFill>
                <a:schemeClr val="tx1"/>
              </a:solidFill>
              <a:effectLst/>
              <a:latin typeface="+mn-lt"/>
              <a:ea typeface="+mn-ea"/>
              <a:cs typeface="+mn-cs"/>
            </a:endParaRPr>
          </a:p>
          <a:p>
            <a:r>
              <a:rPr lang="fr-FR" sz="1100" kern="1200" dirty="0" smtClean="0">
                <a:solidFill>
                  <a:schemeClr val="tx1"/>
                </a:solidFill>
                <a:effectLst/>
                <a:latin typeface="+mn-lt"/>
                <a:ea typeface="+mn-ea"/>
                <a:cs typeface="+mn-cs"/>
              </a:rPr>
              <a:t>Il sera important de rediscuter davantage sur les indicateurs pendant la séance sur les systèmes d’information pour la nutrition. Il s’agit d’indicateurs standards ou essentiels récemment révisés par l’OMS et l’UNICEF et qui sont mesurés au niveau de la population générale et sur les tranches d’âge spécifiées ci-dessous :</a:t>
            </a:r>
          </a:p>
          <a:p>
            <a:endParaRPr lang="fr-FR" sz="1100" kern="1200" dirty="0" smtClean="0">
              <a:solidFill>
                <a:schemeClr val="tx1"/>
              </a:solidFill>
              <a:effectLst/>
              <a:latin typeface="+mn-lt"/>
              <a:ea typeface="+mn-ea"/>
              <a:cs typeface="+mn-cs"/>
            </a:endParaRPr>
          </a:p>
          <a:p>
            <a:r>
              <a:rPr lang="fr-FR" sz="1200" kern="1200" dirty="0" smtClean="0">
                <a:solidFill>
                  <a:schemeClr val="accent4">
                    <a:lumMod val="50000"/>
                  </a:schemeClr>
                </a:solidFill>
                <a:effectLst/>
                <a:latin typeface="+mn-lt"/>
                <a:ea typeface="+mn-ea"/>
                <a:cs typeface="+mn-cs"/>
              </a:rPr>
              <a:t> </a:t>
            </a:r>
            <a:r>
              <a:rPr lang="fr-FR" sz="1200" b="1" kern="1200" dirty="0" smtClean="0">
                <a:solidFill>
                  <a:schemeClr val="accent4">
                    <a:lumMod val="50000"/>
                  </a:schemeClr>
                </a:solidFill>
                <a:effectLst/>
                <a:latin typeface="+mn-lt"/>
                <a:ea typeface="+mn-ea"/>
                <a:cs typeface="+mn-cs"/>
              </a:rPr>
              <a:t>Indicateurs retenus chez les moins de 6 mois</a:t>
            </a:r>
            <a:r>
              <a:rPr lang="fr-FR" sz="1200" kern="1200" dirty="0" smtClean="0">
                <a:solidFill>
                  <a:schemeClr val="accent4">
                    <a:lumMod val="50000"/>
                  </a:schemeClr>
                </a:solidFill>
                <a:effectLst/>
                <a:latin typeface="+mn-lt"/>
                <a:ea typeface="+mn-ea"/>
                <a:cs typeface="+mn-cs"/>
              </a:rPr>
              <a:t> :</a:t>
            </a:r>
            <a:endParaRPr lang="x-none" sz="1200" kern="1200" dirty="0" smtClean="0">
              <a:solidFill>
                <a:schemeClr val="accent4">
                  <a:lumMod val="50000"/>
                </a:schemeClr>
              </a:solidFill>
              <a:effectLst/>
              <a:latin typeface="+mn-lt"/>
              <a:ea typeface="+mn-ea"/>
              <a:cs typeface="+mn-cs"/>
            </a:endParaRPr>
          </a:p>
          <a:p>
            <a:pPr marL="171450" lvl="0" indent="-171450">
              <a:buFont typeface="Arial" panose="020B0604020202020204" pitchFamily="34" charset="0"/>
              <a:buChar char="•"/>
            </a:pPr>
            <a:r>
              <a:rPr lang="fr-FR" sz="1200" b="1" kern="1200" dirty="0" smtClean="0">
                <a:solidFill>
                  <a:schemeClr val="tx1"/>
                </a:solidFill>
                <a:effectLst/>
                <a:latin typeface="+mn-lt"/>
                <a:ea typeface="+mn-ea"/>
                <a:cs typeface="+mn-cs"/>
              </a:rPr>
              <a:t>Allaitement exclusif jusqu’à l'âge de six</a:t>
            </a:r>
            <a:r>
              <a:rPr lang="fr-FR" sz="1200" b="1" kern="1200" baseline="0" dirty="0" smtClean="0">
                <a:solidFill>
                  <a:schemeClr val="tx1"/>
                </a:solidFill>
                <a:effectLst/>
                <a:latin typeface="+mn-lt"/>
                <a:ea typeface="+mn-ea"/>
                <a:cs typeface="+mn-cs"/>
              </a:rPr>
              <a:t> mois </a:t>
            </a:r>
            <a:r>
              <a:rPr lang="fr-FR" sz="1200" kern="1200" baseline="0" dirty="0" smtClean="0">
                <a:solidFill>
                  <a:schemeClr val="tx1"/>
                </a:solidFill>
                <a:effectLst/>
                <a:latin typeface="+mn-lt"/>
                <a:ea typeface="+mn-ea"/>
                <a:cs typeface="+mn-cs"/>
              </a:rPr>
              <a:t>qui est la p</a:t>
            </a:r>
            <a:r>
              <a:rPr lang="fr-FR" sz="1200" kern="1200" dirty="0" smtClean="0">
                <a:solidFill>
                  <a:schemeClr val="tx1"/>
                </a:solidFill>
                <a:effectLst/>
                <a:latin typeface="+mn-lt"/>
                <a:ea typeface="+mn-ea"/>
                <a:cs typeface="+mn-cs"/>
              </a:rPr>
              <a:t>roportion des nourrissons âgés de moins de six mois exclusivement allaités le jour précèdent</a:t>
            </a:r>
            <a:endParaRPr lang="x-none"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FR" sz="1200" b="1" kern="1200" dirty="0" smtClean="0">
                <a:solidFill>
                  <a:schemeClr val="tx1"/>
                </a:solidFill>
                <a:effectLst/>
                <a:latin typeface="+mn-lt"/>
                <a:ea typeface="+mn-ea"/>
                <a:cs typeface="+mn-cs"/>
              </a:rPr>
              <a:t>Initiation précoce de l’allaitement maternel </a:t>
            </a:r>
            <a:r>
              <a:rPr lang="fr-FR" sz="1200" kern="1200" dirty="0" smtClean="0">
                <a:solidFill>
                  <a:schemeClr val="tx1"/>
                </a:solidFill>
                <a:effectLst/>
                <a:latin typeface="+mn-lt"/>
                <a:ea typeface="+mn-ea"/>
                <a:cs typeface="+mn-cs"/>
              </a:rPr>
              <a:t>qui est la proportion des nouveau-nés mis au sein dans l’heure qui suit l’accouchement.</a:t>
            </a:r>
            <a:r>
              <a:rPr lang="fr-FR" sz="1200" kern="1200" baseline="0" dirty="0" smtClean="0">
                <a:solidFill>
                  <a:schemeClr val="tx1"/>
                </a:solidFill>
                <a:effectLst/>
                <a:latin typeface="+mn-lt"/>
                <a:ea typeface="+mn-ea"/>
                <a:cs typeface="+mn-cs"/>
              </a:rPr>
              <a:t> </a:t>
            </a:r>
            <a:endParaRPr lang="fr-FR" sz="1200" kern="1200" dirty="0" smtClean="0">
              <a:solidFill>
                <a:schemeClr val="tx1"/>
              </a:solidFill>
              <a:effectLst/>
              <a:latin typeface="+mn-lt"/>
              <a:ea typeface="+mn-ea"/>
              <a:cs typeface="+mn-cs"/>
            </a:endParaRPr>
          </a:p>
          <a:p>
            <a:endParaRPr lang="fr-FR" sz="1200" b="1"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Indicateurs retenus chez les les enfants de 6 à 8</a:t>
            </a:r>
            <a:r>
              <a:rPr lang="fr-FR" sz="1200" b="1" kern="1200" baseline="0" dirty="0" smtClean="0">
                <a:solidFill>
                  <a:schemeClr val="tx1"/>
                </a:solidFill>
                <a:effectLst/>
                <a:latin typeface="+mn-lt"/>
                <a:ea typeface="+mn-ea"/>
                <a:cs typeface="+mn-cs"/>
              </a:rPr>
              <a:t> mois :</a:t>
            </a:r>
          </a:p>
          <a:p>
            <a:pPr marL="171450" lvl="0" indent="-171450">
              <a:buFont typeface="Arial" panose="020B0604020202020204" pitchFamily="34" charset="0"/>
              <a:buChar char="•"/>
            </a:pPr>
            <a:r>
              <a:rPr lang="fr-FR" sz="1200" b="1" kern="1200" dirty="0" smtClean="0">
                <a:solidFill>
                  <a:schemeClr val="tx1"/>
                </a:solidFill>
                <a:effectLst/>
                <a:latin typeface="+mn-lt"/>
                <a:ea typeface="+mn-ea"/>
                <a:cs typeface="+mn-cs"/>
              </a:rPr>
              <a:t>Introduction d’aliments solides et/ou semi-solides </a:t>
            </a:r>
            <a:r>
              <a:rPr lang="fr-FR" sz="1200" kern="1200" dirty="0" smtClean="0">
                <a:solidFill>
                  <a:schemeClr val="tx1"/>
                </a:solidFill>
                <a:effectLst/>
                <a:latin typeface="+mn-lt"/>
                <a:ea typeface="+mn-ea"/>
                <a:cs typeface="+mn-cs"/>
              </a:rPr>
              <a:t>qui est la proportion d’enfants âgés de 6-8 mois qui ont consommés des aliments solides ou semi-solides le jour précèdent.</a:t>
            </a:r>
            <a:endParaRPr lang="fr-FR" sz="1200" kern="1200" baseline="0" dirty="0" smtClean="0">
              <a:solidFill>
                <a:schemeClr val="tx1"/>
              </a:solidFill>
              <a:effectLst/>
              <a:latin typeface="+mn-lt"/>
              <a:ea typeface="+mn-ea"/>
              <a:cs typeface="+mn-cs"/>
            </a:endParaRPr>
          </a:p>
          <a:p>
            <a:endParaRPr lang="fr-FR" sz="1200" b="1" kern="1200" baseline="0" dirty="0" smtClean="0">
              <a:solidFill>
                <a:schemeClr val="accent4">
                  <a:lumMod val="50000"/>
                </a:schemeClr>
              </a:solidFill>
              <a:effectLst/>
              <a:latin typeface="+mn-lt"/>
              <a:ea typeface="+mn-ea"/>
              <a:cs typeface="+mn-cs"/>
            </a:endParaRPr>
          </a:p>
          <a:p>
            <a:r>
              <a:rPr lang="fr-FR" sz="1200" b="1" kern="1200" baseline="0" dirty="0" smtClean="0">
                <a:solidFill>
                  <a:schemeClr val="accent4">
                    <a:lumMod val="50000"/>
                  </a:schemeClr>
                </a:solidFill>
                <a:effectLst/>
                <a:latin typeface="+mn-lt"/>
                <a:ea typeface="+mn-ea"/>
                <a:cs typeface="+mn-cs"/>
              </a:rPr>
              <a:t>Indicateurs retenus chez les enfants de 6-2</a:t>
            </a:r>
            <a:r>
              <a:rPr lang="fr-FR" sz="1200" b="1" kern="1200" dirty="0" smtClean="0">
                <a:solidFill>
                  <a:schemeClr val="accent4">
                    <a:lumMod val="50000"/>
                  </a:schemeClr>
                </a:solidFill>
                <a:effectLst/>
                <a:latin typeface="+mn-lt"/>
                <a:ea typeface="+mn-ea"/>
                <a:cs typeface="+mn-cs"/>
              </a:rPr>
              <a:t>3 mois :</a:t>
            </a:r>
            <a:endParaRPr lang="x-none" sz="1200" b="1" kern="1200" dirty="0" smtClean="0">
              <a:solidFill>
                <a:schemeClr val="accent4">
                  <a:lumMod val="50000"/>
                </a:schemeClr>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1" kern="1200" dirty="0" smtClean="0">
                <a:solidFill>
                  <a:schemeClr val="tx1"/>
                </a:solidFill>
                <a:effectLst/>
                <a:latin typeface="+mn-lt"/>
                <a:ea typeface="+mn-ea"/>
                <a:cs typeface="+mn-cs"/>
              </a:rPr>
              <a:t>Diversité alimentaire minimale </a:t>
            </a:r>
            <a:r>
              <a:rPr lang="fr-FR" sz="1200" b="0" kern="1200" dirty="0" smtClean="0">
                <a:solidFill>
                  <a:schemeClr val="tx1"/>
                </a:solidFill>
                <a:effectLst/>
                <a:latin typeface="+mn-lt"/>
                <a:ea typeface="+mn-ea"/>
                <a:cs typeface="+mn-cs"/>
              </a:rPr>
              <a:t>qui représente  la p</a:t>
            </a:r>
            <a:r>
              <a:rPr lang="fr-FR" sz="1200" kern="1200" dirty="0" smtClean="0">
                <a:solidFill>
                  <a:schemeClr val="tx1"/>
                </a:solidFill>
                <a:effectLst/>
                <a:latin typeface="+mn-lt"/>
                <a:ea typeface="+mn-ea"/>
                <a:cs typeface="+mn-cs"/>
              </a:rPr>
              <a:t>roportion d’enfants de 6-23 mois qui ont consommé au moins cinq (5) sur huit (8) groupes d’aliments le jour précèdent. Les huit groupes sont: (1) Lait maternel ; (2) céréales, tubercules et racines ; (3) Légumineuses et noix, (4) Produits laitiers (par exemple Lait, Lait artificiel, Yaourt et fromage), (5) Autres Produits animaux (viande, poisson, volaille, abats), (6) œufs, (7) Fruits et légumes riches en vitamine A ; et (8) autres fruits et légumes</a:t>
            </a:r>
            <a:endParaRPr lang="x-none" sz="1200" b="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FR" sz="1200" b="1" kern="1200" dirty="0" smtClean="0">
                <a:solidFill>
                  <a:schemeClr val="tx1"/>
                </a:solidFill>
                <a:effectLst/>
                <a:latin typeface="+mn-lt"/>
                <a:ea typeface="+mn-ea"/>
                <a:cs typeface="+mn-cs"/>
              </a:rPr>
              <a:t>Fréquence minimale des repas </a:t>
            </a:r>
            <a:r>
              <a:rPr lang="fr-FR" sz="1200" b="0" kern="1200" dirty="0" smtClean="0">
                <a:solidFill>
                  <a:schemeClr val="tx1"/>
                </a:solidFill>
                <a:effectLst/>
                <a:latin typeface="+mn-lt"/>
                <a:ea typeface="+mn-ea"/>
                <a:cs typeface="+mn-cs"/>
              </a:rPr>
              <a:t>qui représente la p</a:t>
            </a:r>
            <a:r>
              <a:rPr lang="fr-FR" sz="1200" kern="1200" dirty="0" smtClean="0">
                <a:solidFill>
                  <a:schemeClr val="tx1"/>
                </a:solidFill>
                <a:effectLst/>
                <a:latin typeface="+mn-lt"/>
                <a:ea typeface="+mn-ea"/>
                <a:cs typeface="+mn-cs"/>
              </a:rPr>
              <a:t>roportion d’enfants de 6-23 mois qui ont consommé des aliments solides et semi-solides (incluant le lait pour ceux qui ne sont pas allaités) avec le nombre minimum ou plus de repas le jour précèdent. </a:t>
            </a:r>
            <a:endParaRPr lang="fr-FR" sz="1200" b="1"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FR" sz="1200" b="1" kern="1200" dirty="0" smtClean="0">
                <a:solidFill>
                  <a:schemeClr val="tx1"/>
                </a:solidFill>
                <a:effectLst/>
                <a:latin typeface="+mn-lt"/>
                <a:ea typeface="+mn-ea"/>
                <a:cs typeface="+mn-cs"/>
              </a:rPr>
              <a:t>Régime alimentaire Minimum ou minimum alimentaire </a:t>
            </a:r>
            <a:r>
              <a:rPr lang="fr-FR" sz="1200" kern="1200" dirty="0" smtClean="0">
                <a:solidFill>
                  <a:schemeClr val="tx1"/>
                </a:solidFill>
                <a:effectLst/>
                <a:latin typeface="+mn-lt"/>
                <a:ea typeface="+mn-ea"/>
                <a:cs typeface="+mn-cs"/>
              </a:rPr>
              <a:t>qui représente la proportion d’enfants de 6-23 mois qui ont consommé une alimentation minimale acceptable (diversité et fréquence) le jour précèdent.</a:t>
            </a:r>
          </a:p>
          <a:p>
            <a:pPr marL="171450" lvl="0" indent="-171450">
              <a:buFont typeface="Arial" panose="020B0604020202020204" pitchFamily="34" charset="0"/>
              <a:buChar char="•"/>
            </a:pPr>
            <a:r>
              <a:rPr lang="fr-FR" sz="1200" b="1" kern="1200" dirty="0" smtClean="0">
                <a:solidFill>
                  <a:schemeClr val="tx1"/>
                </a:solidFill>
                <a:effectLst/>
                <a:latin typeface="+mn-lt"/>
                <a:ea typeface="+mn-ea"/>
                <a:cs typeface="+mn-cs"/>
              </a:rPr>
              <a:t>Non (zéro) consommation de fruit et légumes </a:t>
            </a:r>
            <a:r>
              <a:rPr lang="fr-FR" sz="1200" kern="1200" dirty="0" smtClean="0">
                <a:solidFill>
                  <a:schemeClr val="tx1"/>
                </a:solidFill>
                <a:effectLst/>
                <a:latin typeface="+mn-lt"/>
                <a:ea typeface="+mn-ea"/>
                <a:cs typeface="+mn-cs"/>
              </a:rPr>
              <a:t>qui représente la proportion d’enfants de 6-23 mois qui n’ont pas consommé des légumes et fruits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1" kern="1200" dirty="0" smtClean="0">
                <a:solidFill>
                  <a:schemeClr val="tx1"/>
                </a:solidFill>
                <a:effectLst/>
                <a:latin typeface="+mn-lt"/>
                <a:ea typeface="+mn-ea"/>
                <a:cs typeface="+mn-cs"/>
              </a:rPr>
              <a:t>Non (zéro) consommation des produits laitiers </a:t>
            </a:r>
            <a:r>
              <a:rPr lang="fr-FR" sz="1200" kern="1200" dirty="0" smtClean="0">
                <a:solidFill>
                  <a:schemeClr val="tx1"/>
                </a:solidFill>
                <a:effectLst/>
                <a:latin typeface="+mn-lt"/>
                <a:ea typeface="+mn-ea"/>
                <a:cs typeface="+mn-cs"/>
              </a:rPr>
              <a:t>qui représente la proportion d’enfants de 6-23 mois qui ont consommé uniquement des œufs ou autres produits animaux non laitiers le jour précèdent ;</a:t>
            </a:r>
          </a:p>
          <a:p>
            <a:pPr marL="171450" lvl="0" indent="-171450">
              <a:buFont typeface="Arial" panose="020B0604020202020204" pitchFamily="34" charset="0"/>
              <a:buChar char="•"/>
            </a:pPr>
            <a:r>
              <a:rPr lang="fr-FR" sz="1200" b="1" kern="1200" dirty="0" smtClean="0">
                <a:solidFill>
                  <a:schemeClr val="tx1"/>
                </a:solidFill>
                <a:effectLst/>
                <a:latin typeface="+mn-lt"/>
                <a:ea typeface="+mn-ea"/>
                <a:cs typeface="+mn-cs"/>
              </a:rPr>
              <a:t>Consommation de Soda et autres boissons sucrées </a:t>
            </a:r>
            <a:r>
              <a:rPr lang="fr-FR" sz="1200" b="0" kern="1200" dirty="0" smtClean="0">
                <a:solidFill>
                  <a:schemeClr val="tx1"/>
                </a:solidFill>
                <a:effectLst/>
                <a:latin typeface="+mn-lt"/>
                <a:ea typeface="+mn-ea"/>
                <a:cs typeface="+mn-cs"/>
              </a:rPr>
              <a:t>qui représente la p</a:t>
            </a:r>
            <a:r>
              <a:rPr lang="fr-FR" sz="1200" kern="1200" dirty="0" smtClean="0">
                <a:solidFill>
                  <a:schemeClr val="tx1"/>
                </a:solidFill>
                <a:effectLst/>
                <a:latin typeface="+mn-lt"/>
                <a:ea typeface="+mn-ea"/>
                <a:cs typeface="+mn-cs"/>
              </a:rPr>
              <a:t>roportion d’enfants de 6-23 mois qui ont consommé des boissons sucrées le jour précèdent </a:t>
            </a:r>
            <a:r>
              <a:rPr lang="fr-FR" sz="1200" b="0" kern="1200" dirty="0" smtClean="0">
                <a:solidFill>
                  <a:schemeClr val="tx1"/>
                </a:solidFill>
                <a:effectLst/>
                <a:latin typeface="+mn-lt"/>
                <a:ea typeface="+mn-ea"/>
                <a:cs typeface="+mn-cs"/>
              </a:rPr>
              <a:t> </a:t>
            </a:r>
            <a:endParaRPr lang="fr-FR" sz="1200" b="1" kern="1200" dirty="0" smtClean="0">
              <a:solidFill>
                <a:schemeClr val="tx1"/>
              </a:solidFill>
              <a:effectLst/>
              <a:latin typeface="+mn-lt"/>
              <a:ea typeface="+mn-ea"/>
              <a:cs typeface="+mn-cs"/>
            </a:endParaRPr>
          </a:p>
          <a:p>
            <a:pPr marL="0" lvl="0" indent="0">
              <a:buFont typeface="Arial" panose="020B0604020202020204" pitchFamily="34" charset="0"/>
              <a:buNone/>
            </a:pPr>
            <a:endParaRPr lang="fr-FR" sz="1200" b="1" kern="1200" dirty="0" smtClean="0">
              <a:solidFill>
                <a:schemeClr val="tx1"/>
              </a:solidFill>
              <a:effectLst/>
              <a:latin typeface="+mn-lt"/>
              <a:ea typeface="+mn-ea"/>
              <a:cs typeface="+mn-cs"/>
            </a:endParaRPr>
          </a:p>
          <a:p>
            <a:pPr marL="0" lvl="0" indent="0">
              <a:buFont typeface="Arial" panose="020B0604020202020204" pitchFamily="34" charset="0"/>
              <a:buNone/>
            </a:pPr>
            <a:r>
              <a:rPr lang="fr-FR" sz="1200" b="1" kern="1200" dirty="0" smtClean="0">
                <a:solidFill>
                  <a:schemeClr val="tx1"/>
                </a:solidFill>
                <a:effectLst/>
                <a:latin typeface="+mn-lt"/>
                <a:ea typeface="+mn-ea"/>
                <a:cs typeface="+mn-cs"/>
              </a:rPr>
              <a:t>Indicateurs retenus chez les</a:t>
            </a:r>
            <a:r>
              <a:rPr lang="fr-FR" sz="1200" b="1" kern="1200" baseline="0" dirty="0" smtClean="0">
                <a:solidFill>
                  <a:schemeClr val="tx1"/>
                </a:solidFill>
                <a:effectLst/>
                <a:latin typeface="+mn-lt"/>
                <a:ea typeface="+mn-ea"/>
                <a:cs typeface="+mn-cs"/>
              </a:rPr>
              <a:t> enfants de 12-23 mois</a:t>
            </a:r>
            <a:endParaRPr lang="fr-FR" sz="1200" kern="1200" baseline="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1" kern="1200" dirty="0" smtClean="0">
                <a:solidFill>
                  <a:schemeClr val="tx1"/>
                </a:solidFill>
                <a:effectLst/>
                <a:latin typeface="+mn-lt"/>
                <a:ea typeface="+mn-ea"/>
                <a:cs typeface="+mn-cs"/>
              </a:rPr>
              <a:t>Continuité de l’allaitement maternel </a:t>
            </a:r>
            <a:r>
              <a:rPr lang="fr-FR" sz="1200" b="0" kern="1200" dirty="0" smtClean="0">
                <a:solidFill>
                  <a:schemeClr val="tx1"/>
                </a:solidFill>
                <a:effectLst/>
                <a:latin typeface="+mn-lt"/>
                <a:ea typeface="+mn-ea"/>
                <a:cs typeface="+mn-cs"/>
              </a:rPr>
              <a:t>qui est la proportion </a:t>
            </a:r>
            <a:r>
              <a:rPr lang="fr-FR" sz="1200" kern="1200" dirty="0" smtClean="0">
                <a:solidFill>
                  <a:schemeClr val="tx1"/>
                </a:solidFill>
                <a:effectLst/>
                <a:latin typeface="+mn-lt"/>
                <a:ea typeface="+mn-ea"/>
                <a:cs typeface="+mn-cs"/>
              </a:rPr>
              <a:t>d’enfants âgés de 12-23 mois allaités le jour précèdent.</a:t>
            </a:r>
            <a:endParaRPr lang="fr-FR" sz="1200" b="1" kern="1200" dirty="0" smtClean="0">
              <a:solidFill>
                <a:schemeClr val="tx1"/>
              </a:solidFill>
              <a:effectLst/>
              <a:latin typeface="+mn-lt"/>
              <a:ea typeface="+mn-ea"/>
              <a:cs typeface="+mn-cs"/>
            </a:endParaRPr>
          </a:p>
          <a:p>
            <a:pPr marL="0" lvl="0" indent="0">
              <a:buFont typeface="Arial" panose="020B0604020202020204" pitchFamily="34" charset="0"/>
              <a:buNone/>
            </a:pP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200" kern="1200" dirty="0" smtClean="0">
                <a:solidFill>
                  <a:schemeClr val="tx1"/>
                </a:solidFill>
                <a:effectLst/>
                <a:latin typeface="+mn-lt"/>
                <a:ea typeface="+mn-ea"/>
                <a:cs typeface="+mn-cs"/>
              </a:rPr>
              <a:t>Certains de ces indicateurs comme par exemple et ceux de l’allaitement maternel et de la diversité alimentaire sont documentés au Niger dans les enquêtes démographique et de sante (</a:t>
            </a:r>
            <a:r>
              <a:rPr lang="fr-FR" sz="1200" kern="1200" dirty="0" err="1" smtClean="0">
                <a:solidFill>
                  <a:schemeClr val="tx1"/>
                </a:solidFill>
                <a:effectLst/>
                <a:latin typeface="+mn-lt"/>
                <a:ea typeface="+mn-ea"/>
                <a:cs typeface="+mn-cs"/>
              </a:rPr>
              <a:t>EDS</a:t>
            </a:r>
            <a:r>
              <a:rPr lang="fr-FR" sz="1200" kern="1200" dirty="0" smtClean="0">
                <a:solidFill>
                  <a:schemeClr val="tx1"/>
                </a:solidFill>
                <a:effectLst/>
                <a:latin typeface="+mn-lt"/>
                <a:ea typeface="+mn-ea"/>
                <a:cs typeface="+mn-cs"/>
              </a:rPr>
              <a:t>) et SMART (</a:t>
            </a:r>
            <a:r>
              <a:rPr lang="fr-FR" sz="1200" i="1" kern="1200" dirty="0" err="1" smtClean="0">
                <a:solidFill>
                  <a:schemeClr val="tx1"/>
                </a:solidFill>
                <a:effectLst/>
                <a:latin typeface="+mn-lt"/>
                <a:ea typeface="+mn-ea"/>
                <a:cs typeface="+mn-cs"/>
              </a:rPr>
              <a:t>Standardized</a:t>
            </a:r>
            <a:r>
              <a:rPr lang="fr-FR" sz="1200" i="1" kern="1200" dirty="0" smtClean="0">
                <a:solidFill>
                  <a:schemeClr val="tx1"/>
                </a:solidFill>
                <a:effectLst/>
                <a:latin typeface="+mn-lt"/>
                <a:ea typeface="+mn-ea"/>
                <a:cs typeface="+mn-cs"/>
              </a:rPr>
              <a:t> Monitoring  and </a:t>
            </a:r>
            <a:r>
              <a:rPr lang="fr-FR" sz="1200" i="1" kern="1200" dirty="0" err="1" smtClean="0">
                <a:solidFill>
                  <a:schemeClr val="tx1"/>
                </a:solidFill>
                <a:effectLst/>
                <a:latin typeface="+mn-lt"/>
                <a:ea typeface="+mn-ea"/>
                <a:cs typeface="+mn-cs"/>
              </a:rPr>
              <a:t>Assessment</a:t>
            </a:r>
            <a:r>
              <a:rPr lang="fr-FR" sz="1200" i="1" kern="1200" dirty="0" smtClean="0">
                <a:solidFill>
                  <a:schemeClr val="tx1"/>
                </a:solidFill>
                <a:effectLst/>
                <a:latin typeface="+mn-lt"/>
                <a:ea typeface="+mn-ea"/>
                <a:cs typeface="+mn-cs"/>
              </a:rPr>
              <a:t> of Relief and Transition</a:t>
            </a:r>
            <a:r>
              <a:rPr lang="fr-FR"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3 minutes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21</a:t>
            </a:fld>
            <a:endParaRPr lang="fr-FR">
              <a:solidFill>
                <a:prstClr val="black"/>
              </a:solidFill>
            </a:endParaRPr>
          </a:p>
        </p:txBody>
      </p:sp>
    </p:spTree>
    <p:extLst>
      <p:ext uri="{BB962C8B-B14F-4D97-AF65-F5344CB8AC3E}">
        <p14:creationId xmlns:p14="http://schemas.microsoft.com/office/powerpoint/2010/main" val="8320966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smtClean="0"/>
              <a:t>Diapo 22. </a:t>
            </a:r>
            <a:r>
              <a:rPr lang="fr-FR" b="1" baseline="0" dirty="0" smtClean="0"/>
              <a:t>Titre de l’Intervention </a:t>
            </a:r>
            <a:r>
              <a:rPr lang="fr-FR" b="1" baseline="0" dirty="0" err="1" smtClean="0"/>
              <a:t>PCIMA</a:t>
            </a:r>
            <a:endParaRPr lang="fr-FR" b="1" dirty="0" smtClean="0"/>
          </a:p>
          <a:p>
            <a:endParaRPr lang="fr-FR" sz="1200" b="0" dirty="0" smtClean="0">
              <a:solidFill>
                <a:schemeClr val="accent6">
                  <a:lumMod val="75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Vu l’historique de la </a:t>
            </a:r>
            <a:r>
              <a:rPr lang="fr-FR" sz="1200" kern="1200" dirty="0" err="1" smtClean="0">
                <a:solidFill>
                  <a:schemeClr val="tx1"/>
                </a:solidFill>
                <a:effectLst/>
                <a:latin typeface="+mn-lt"/>
                <a:ea typeface="+mn-ea"/>
                <a:cs typeface="+mn-cs"/>
              </a:rPr>
              <a:t>PCIMA</a:t>
            </a:r>
            <a:r>
              <a:rPr lang="fr-FR" sz="1200" kern="1200" dirty="0" smtClean="0">
                <a:solidFill>
                  <a:schemeClr val="tx1"/>
                </a:solidFill>
                <a:effectLst/>
                <a:latin typeface="+mn-lt"/>
                <a:ea typeface="+mn-ea"/>
                <a:cs typeface="+mn-cs"/>
              </a:rPr>
              <a:t> au Niger, il devrait être facile de pouvoir articuler cette partie de la session en profitant des connaissances des participants. </a:t>
            </a:r>
            <a:r>
              <a:rPr lang="fr-FR" sz="1200" i="1" kern="1200" dirty="0" smtClean="0">
                <a:solidFill>
                  <a:schemeClr val="tx1"/>
                </a:solidFill>
                <a:effectLst/>
                <a:latin typeface="+mn-lt"/>
                <a:ea typeface="+mn-ea"/>
                <a:cs typeface="+mn-cs"/>
              </a:rPr>
              <a:t>Demander-leur d’en parler en plénière et uniquement utiliser les groupes pour la sous-section sur la </a:t>
            </a:r>
            <a:r>
              <a:rPr lang="fr-FR" sz="1200" i="1" kern="1200" dirty="0" err="1" smtClean="0">
                <a:solidFill>
                  <a:schemeClr val="tx1"/>
                </a:solidFill>
                <a:effectLst/>
                <a:latin typeface="+mn-lt"/>
                <a:ea typeface="+mn-ea"/>
                <a:cs typeface="+mn-cs"/>
              </a:rPr>
              <a:t>multisectorialité</a:t>
            </a:r>
            <a:r>
              <a:rPr lang="fr-FR" sz="1200" i="1" kern="1200" dirty="0" smtClean="0">
                <a:solidFill>
                  <a:schemeClr val="tx1"/>
                </a:solidFill>
                <a:effectLst/>
                <a:latin typeface="+mn-lt"/>
                <a:ea typeface="+mn-ea"/>
                <a:cs typeface="+mn-cs"/>
              </a:rPr>
              <a:t> et la </a:t>
            </a:r>
            <a:r>
              <a:rPr lang="fr-FR" sz="1200" i="1" kern="1200" dirty="0" err="1" smtClean="0">
                <a:solidFill>
                  <a:schemeClr val="tx1"/>
                </a:solidFill>
                <a:effectLst/>
                <a:latin typeface="+mn-lt"/>
                <a:ea typeface="+mn-ea"/>
                <a:cs typeface="+mn-cs"/>
              </a:rPr>
              <a:t>PCIMA</a:t>
            </a:r>
            <a:r>
              <a:rPr lang="fr-FR" sz="1200" kern="1200" dirty="0" smtClean="0">
                <a:solidFill>
                  <a:schemeClr val="tx1"/>
                </a:solidFill>
                <a:effectLst/>
                <a:latin typeface="+mn-lt"/>
                <a:ea typeface="+mn-ea"/>
                <a:cs typeface="+mn-cs"/>
              </a:rPr>
              <a:t>.</a:t>
            </a:r>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10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22</a:t>
            </a:fld>
            <a:endParaRPr lang="fr-FR">
              <a:solidFill>
                <a:prstClr val="black"/>
              </a:solidFill>
            </a:endParaRPr>
          </a:p>
        </p:txBody>
      </p:sp>
    </p:spTree>
    <p:extLst>
      <p:ext uri="{BB962C8B-B14F-4D97-AF65-F5344CB8AC3E}">
        <p14:creationId xmlns:p14="http://schemas.microsoft.com/office/powerpoint/2010/main" val="7598058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kern="1200" dirty="0" smtClean="0">
                <a:solidFill>
                  <a:schemeClr val="tx1"/>
                </a:solidFill>
                <a:effectLst/>
                <a:latin typeface="+mn-lt"/>
                <a:ea typeface="+mn-ea"/>
                <a:cs typeface="+mn-cs"/>
              </a:rPr>
              <a:t>Diapo</a:t>
            </a:r>
            <a:r>
              <a:rPr lang="fr-FR" sz="1200" b="1" kern="1200" baseline="0" dirty="0" smtClean="0">
                <a:solidFill>
                  <a:schemeClr val="tx1"/>
                </a:solidFill>
                <a:effectLst/>
                <a:latin typeface="+mn-lt"/>
                <a:ea typeface="+mn-ea"/>
                <a:cs typeface="+mn-cs"/>
              </a:rPr>
              <a:t> 23. Historique et évidences de la prise en charge de la malnutrition aigue</a:t>
            </a:r>
          </a:p>
          <a:p>
            <a:endParaRPr lang="fr-FR" sz="1200" b="1" kern="1200" baseline="0" dirty="0" smtClean="0">
              <a:solidFill>
                <a:schemeClr val="tx1"/>
              </a:solidFill>
              <a:effectLst/>
              <a:latin typeface="+mn-lt"/>
              <a:ea typeface="+mn-ea"/>
              <a:cs typeface="+mn-cs"/>
            </a:endParaRPr>
          </a:p>
          <a:p>
            <a:pPr eaLnBrk="0" hangingPunct="0"/>
            <a:r>
              <a:rPr lang="fr-FR" sz="1200" kern="1200" dirty="0" smtClean="0">
                <a:solidFill>
                  <a:schemeClr val="tx1"/>
                </a:solidFill>
                <a:effectLst/>
                <a:latin typeface="+mn-lt"/>
                <a:ea typeface="+mn-ea"/>
                <a:cs typeface="+mn-cs"/>
              </a:rPr>
              <a:t>La prise en charge intégrée de la malnutrition aigüe (</a:t>
            </a:r>
            <a:r>
              <a:rPr lang="fr-FR" sz="1200" kern="1200" dirty="0" err="1" smtClean="0">
                <a:solidFill>
                  <a:schemeClr val="tx1"/>
                </a:solidFill>
                <a:effectLst/>
                <a:latin typeface="+mn-lt"/>
                <a:ea typeface="+mn-ea"/>
                <a:cs typeface="+mn-cs"/>
              </a:rPr>
              <a:t>PCIMA</a:t>
            </a:r>
            <a:r>
              <a:rPr lang="fr-FR" sz="1200" kern="1200" dirty="0" smtClean="0">
                <a:solidFill>
                  <a:schemeClr val="tx1"/>
                </a:solidFill>
                <a:effectLst/>
                <a:latin typeface="+mn-lt"/>
                <a:ea typeface="+mn-ea"/>
                <a:cs typeface="+mn-cs"/>
              </a:rPr>
              <a:t>)</a:t>
            </a:r>
            <a:r>
              <a:rPr lang="fr-FR" sz="1200" b="1" kern="1200" dirty="0" smtClean="0">
                <a:solidFill>
                  <a:schemeClr val="tx1"/>
                </a:solidFill>
                <a:effectLst/>
                <a:latin typeface="+mn-lt"/>
                <a:ea typeface="+mn-ea"/>
                <a:cs typeface="+mn-cs"/>
              </a:rPr>
              <a:t> « évolue » au moment où la MAS est repositionnée comme « maladie </a:t>
            </a:r>
            <a:r>
              <a:rPr lang="fr-FR" sz="1200" kern="1200" dirty="0" smtClean="0">
                <a:solidFill>
                  <a:schemeClr val="tx1"/>
                </a:solidFill>
                <a:effectLst/>
                <a:latin typeface="+mn-lt"/>
                <a:ea typeface="+mn-ea"/>
                <a:cs typeface="+mn-cs"/>
              </a:rPr>
              <a:t>» et reconnue comme cause majeure de mortalité et comme facteur contributif de la malnutrition chronique avec des conséquences importantes pour l’individu et pour la société dans le court-moyen-long terme.</a:t>
            </a:r>
          </a:p>
          <a:p>
            <a:pPr eaLnBrk="0" hangingPunct="0"/>
            <a:endParaRPr lang="fr-FR" sz="1200" kern="1200" dirty="0" smtClean="0">
              <a:solidFill>
                <a:schemeClr val="tx1"/>
              </a:solidFill>
              <a:effectLst/>
              <a:latin typeface="+mn-lt"/>
              <a:ea typeface="+mn-ea"/>
              <a:cs typeface="+mn-cs"/>
            </a:endParaRPr>
          </a:p>
          <a:p>
            <a:pPr eaLnBrk="0" hangingPunct="0"/>
            <a:r>
              <a:rPr lang="fr-FR" sz="1200" kern="1200" dirty="0" smtClean="0">
                <a:solidFill>
                  <a:schemeClr val="tx1"/>
                </a:solidFill>
                <a:effectLst/>
                <a:latin typeface="+mn-lt"/>
                <a:ea typeface="+mn-ea"/>
                <a:cs typeface="+mn-cs"/>
              </a:rPr>
              <a:t>Ces évolutions portent également sur les faits suivants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La reformulation de la </a:t>
            </a:r>
            <a:r>
              <a:rPr lang="fr-FR" sz="1200" b="1" kern="1200" dirty="0" smtClean="0">
                <a:solidFill>
                  <a:schemeClr val="tx1"/>
                </a:solidFill>
                <a:effectLst/>
                <a:latin typeface="+mn-lt"/>
                <a:ea typeface="+mn-ea"/>
                <a:cs typeface="+mn-cs"/>
              </a:rPr>
              <a:t>classification</a:t>
            </a:r>
            <a:r>
              <a:rPr lang="fr-FR" sz="1200" kern="1200" dirty="0" smtClean="0">
                <a:solidFill>
                  <a:schemeClr val="tx1"/>
                </a:solidFill>
                <a:effectLst/>
                <a:latin typeface="+mn-lt"/>
                <a:ea typeface="+mn-ea"/>
                <a:cs typeface="+mn-cs"/>
              </a:rPr>
              <a:t> de la malnutrition aiguë avec la volonté d’orientation thérapeutique où à chaque degré de sévérité lui correspond un niveau de traitement spécifique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L’utilisation des </a:t>
            </a:r>
            <a:r>
              <a:rPr lang="fr-FR" sz="1200" b="1" kern="1200" dirty="0" smtClean="0">
                <a:solidFill>
                  <a:schemeClr val="tx1"/>
                </a:solidFill>
                <a:effectLst/>
                <a:latin typeface="+mn-lt"/>
                <a:ea typeface="+mn-ea"/>
                <a:cs typeface="+mn-cs"/>
              </a:rPr>
              <a:t>produits nutritionnels </a:t>
            </a:r>
            <a:r>
              <a:rPr lang="fr-FR" sz="1200" kern="1200" dirty="0" smtClean="0">
                <a:solidFill>
                  <a:schemeClr val="tx1"/>
                </a:solidFill>
                <a:effectLst/>
                <a:latin typeface="+mn-lt"/>
                <a:ea typeface="+mn-ea"/>
                <a:cs typeface="+mn-cs"/>
              </a:rPr>
              <a:t>prêts à l’emploi (Aliments Thérapeutiques Prêts a l’Emploi : </a:t>
            </a:r>
            <a:r>
              <a:rPr lang="fr-FR" sz="1200" kern="1200" dirty="0" err="1" smtClean="0">
                <a:solidFill>
                  <a:schemeClr val="tx1"/>
                </a:solidFill>
                <a:effectLst/>
                <a:latin typeface="+mn-lt"/>
                <a:ea typeface="+mn-ea"/>
                <a:cs typeface="+mn-cs"/>
              </a:rPr>
              <a:t>ATPE</a:t>
            </a:r>
            <a:r>
              <a:rPr lang="fr-FR" sz="1200" kern="1200" dirty="0" smtClean="0">
                <a:solidFill>
                  <a:schemeClr val="tx1"/>
                </a:solidFill>
                <a:effectLst/>
                <a:latin typeface="+mn-lt"/>
                <a:ea typeface="+mn-ea"/>
                <a:cs typeface="+mn-cs"/>
              </a:rPr>
              <a:t> par exemple)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L’importance de la </a:t>
            </a:r>
            <a:r>
              <a:rPr lang="fr-FR" sz="1200" b="1" kern="1200" dirty="0" smtClean="0">
                <a:solidFill>
                  <a:schemeClr val="tx1"/>
                </a:solidFill>
                <a:effectLst/>
                <a:latin typeface="+mn-lt"/>
                <a:ea typeface="+mn-ea"/>
                <a:cs typeface="+mn-cs"/>
              </a:rPr>
              <a:t>participation communautaire</a:t>
            </a:r>
            <a:r>
              <a:rPr lang="fr-FR" sz="1200" kern="1200" dirty="0" smtClean="0">
                <a:solidFill>
                  <a:schemeClr val="tx1"/>
                </a:solidFill>
                <a:effectLst/>
                <a:latin typeface="+mn-lt"/>
                <a:ea typeface="+mn-ea"/>
                <a:cs typeface="+mn-cs"/>
              </a:rPr>
              <a:t> au dépistage précoce des cas, au suivi pendant le traitement et à la sensibilisation et la mobilisation des communautés.</a:t>
            </a:r>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50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23</a:t>
            </a:fld>
            <a:endParaRPr lang="fr-FR">
              <a:solidFill>
                <a:prstClr val="black"/>
              </a:solidFill>
            </a:endParaRPr>
          </a:p>
        </p:txBody>
      </p:sp>
    </p:spTree>
    <p:extLst>
      <p:ext uri="{BB962C8B-B14F-4D97-AF65-F5344CB8AC3E}">
        <p14:creationId xmlns:p14="http://schemas.microsoft.com/office/powerpoint/2010/main" val="26830545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kern="1200" dirty="0" smtClean="0">
                <a:solidFill>
                  <a:schemeClr val="tx1"/>
                </a:solidFill>
                <a:effectLst/>
                <a:latin typeface="+mn-lt"/>
                <a:ea typeface="+mn-ea"/>
                <a:cs typeface="+mn-cs"/>
              </a:rPr>
              <a:t>Diapo 24. Cas du Niger</a:t>
            </a:r>
            <a:endParaRPr lang="fr-FR" sz="1200" kern="1200" dirty="0" smtClean="0">
              <a:solidFill>
                <a:schemeClr val="tx1"/>
              </a:solidFill>
              <a:effectLst/>
              <a:latin typeface="+mn-lt"/>
              <a:ea typeface="+mn-ea"/>
              <a:cs typeface="+mn-cs"/>
            </a:endParaRPr>
          </a:p>
          <a:p>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Le Niger a eu </a:t>
            </a:r>
            <a:r>
              <a:rPr lang="fr-FR" sz="1200" b="1" kern="1200" dirty="0" smtClean="0">
                <a:solidFill>
                  <a:schemeClr val="tx1"/>
                </a:solidFill>
                <a:effectLst/>
                <a:latin typeface="+mn-lt"/>
                <a:ea typeface="+mn-ea"/>
                <a:cs typeface="+mn-cs"/>
              </a:rPr>
              <a:t>un rôle essentiel </a:t>
            </a:r>
            <a:r>
              <a:rPr lang="fr-FR" sz="1200" kern="1200" dirty="0" smtClean="0">
                <a:solidFill>
                  <a:schemeClr val="tx1"/>
                </a:solidFill>
                <a:effectLst/>
                <a:latin typeface="+mn-lt"/>
                <a:ea typeface="+mn-ea"/>
                <a:cs typeface="+mn-cs"/>
              </a:rPr>
              <a:t>dans la mise en place et la documentation de la Prise en Charge de la Malnutrition Aiguë. En effet, il fut le premier pays qui a mis en place des </a:t>
            </a:r>
            <a:r>
              <a:rPr lang="fr-FR" sz="1200" b="1" kern="1200" dirty="0" smtClean="0">
                <a:solidFill>
                  <a:schemeClr val="tx1"/>
                </a:solidFill>
                <a:effectLst/>
                <a:latin typeface="+mn-lt"/>
                <a:ea typeface="+mn-ea"/>
                <a:cs typeface="+mn-cs"/>
              </a:rPr>
              <a:t>expériences pilotes avec le traitement ambulatoire de la MAS </a:t>
            </a:r>
            <a:r>
              <a:rPr lang="fr-FR" sz="1200" kern="1200" dirty="0" smtClean="0">
                <a:solidFill>
                  <a:schemeClr val="tx1"/>
                </a:solidFill>
                <a:effectLst/>
                <a:latin typeface="+mn-lt"/>
                <a:ea typeface="+mn-ea"/>
                <a:cs typeface="+mn-cs"/>
              </a:rPr>
              <a:t>(Maradi, </a:t>
            </a:r>
            <a:r>
              <a:rPr lang="fr-FR" sz="1200" kern="1200" dirty="0" err="1" smtClean="0">
                <a:solidFill>
                  <a:schemeClr val="tx1"/>
                </a:solidFill>
                <a:effectLst/>
                <a:latin typeface="+mn-lt"/>
                <a:ea typeface="+mn-ea"/>
                <a:cs typeface="+mn-cs"/>
              </a:rPr>
              <a:t>CRENI-CRENAS</a:t>
            </a:r>
            <a:r>
              <a:rPr lang="fr-FR" sz="1200" kern="1200" dirty="0" smtClean="0">
                <a:solidFill>
                  <a:schemeClr val="tx1"/>
                </a:solidFill>
                <a:effectLst/>
                <a:latin typeface="+mn-lt"/>
                <a:ea typeface="+mn-ea"/>
                <a:cs typeface="+mn-cs"/>
              </a:rPr>
              <a:t> de MSF) en 2000-2001. </a:t>
            </a:r>
          </a:p>
          <a:p>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Plus tard, pendant la crise de 2005, le Niger fut le premier pays qui, grâce à cette expérience adoptait </a:t>
            </a:r>
            <a:r>
              <a:rPr lang="fr-FR" sz="1200" b="1" kern="1200" dirty="0" smtClean="0">
                <a:solidFill>
                  <a:schemeClr val="tx1"/>
                </a:solidFill>
                <a:effectLst/>
                <a:latin typeface="+mn-lt"/>
                <a:ea typeface="+mn-ea"/>
                <a:cs typeface="+mn-cs"/>
              </a:rPr>
              <a:t>l’approche « ambulatoire » comme norme nationale</a:t>
            </a:r>
            <a:r>
              <a:rPr lang="fr-FR" sz="1200" kern="1200" dirty="0" smtClean="0">
                <a:solidFill>
                  <a:schemeClr val="tx1"/>
                </a:solidFill>
                <a:effectLst/>
                <a:latin typeface="+mn-lt"/>
                <a:ea typeface="+mn-ea"/>
                <a:cs typeface="+mn-cs"/>
              </a:rPr>
              <a:t>. Le premier </a:t>
            </a:r>
            <a:r>
              <a:rPr lang="fr-FR" sz="1200" b="1" kern="1200" dirty="0" smtClean="0">
                <a:solidFill>
                  <a:schemeClr val="tx1"/>
                </a:solidFill>
                <a:effectLst/>
                <a:latin typeface="+mn-lt"/>
                <a:ea typeface="+mn-ea"/>
                <a:cs typeface="+mn-cs"/>
              </a:rPr>
              <a:t>protocole national de 2006 </a:t>
            </a:r>
            <a:r>
              <a:rPr lang="fr-FR" sz="1200" kern="1200" dirty="0" smtClean="0">
                <a:solidFill>
                  <a:schemeClr val="tx1"/>
                </a:solidFill>
                <a:effectLst/>
                <a:latin typeface="+mn-lt"/>
                <a:ea typeface="+mn-ea"/>
                <a:cs typeface="+mn-cs"/>
              </a:rPr>
              <a:t>est une avancée majeure même si l’approche est uniquement implémenté dans quelques régions ou districts sanitaires où les structures sanitaires bénéficiaient d’un soutien externe (ONG).</a:t>
            </a:r>
            <a:r>
              <a:rPr lang="fr-FR" sz="1200" kern="1200" baseline="0" dirty="0" smtClean="0">
                <a:solidFill>
                  <a:schemeClr val="tx1"/>
                </a:solidFill>
                <a:effectLst/>
                <a:latin typeface="+mn-lt"/>
                <a:ea typeface="+mn-ea"/>
                <a:cs typeface="+mn-cs"/>
              </a:rPr>
              <a:t> </a:t>
            </a:r>
          </a:p>
          <a:p>
            <a:endParaRPr lang="fr-FR" sz="1200" kern="1200" baseline="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Avec l’évènement de la crise au Sahel de 2012, la mise en œuvre de la </a:t>
            </a:r>
            <a:r>
              <a:rPr lang="fr-FR" sz="1200" kern="1200" dirty="0" err="1" smtClean="0">
                <a:solidFill>
                  <a:schemeClr val="tx1"/>
                </a:solidFill>
                <a:effectLst/>
                <a:latin typeface="+mn-lt"/>
                <a:ea typeface="+mn-ea"/>
                <a:cs typeface="+mn-cs"/>
              </a:rPr>
              <a:t>PCIMA</a:t>
            </a:r>
            <a:r>
              <a:rPr lang="fr-FR" sz="1200" kern="1200" dirty="0" smtClean="0">
                <a:solidFill>
                  <a:schemeClr val="tx1"/>
                </a:solidFill>
                <a:effectLst/>
                <a:latin typeface="+mn-lt"/>
                <a:ea typeface="+mn-ea"/>
                <a:cs typeface="+mn-cs"/>
              </a:rPr>
              <a:t> avec un protocole révisé est mise en échelle et adoptée par toutes les formations sanitaires du pays avec une gestion décentralisée au niveau des régions et des districts sanitaires.</a:t>
            </a:r>
          </a:p>
          <a:p>
            <a:endParaRPr lang="fr-FR" sz="1200"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Une feuille de route </a:t>
            </a:r>
            <a:r>
              <a:rPr lang="fr-FR" sz="1200" kern="1200" dirty="0" smtClean="0">
                <a:solidFill>
                  <a:schemeClr val="tx1"/>
                </a:solidFill>
                <a:effectLst/>
                <a:latin typeface="+mn-lt"/>
                <a:ea typeface="+mn-ea"/>
                <a:cs typeface="+mn-cs"/>
              </a:rPr>
              <a:t>est adoptée pour permettre à l’état de planifier </a:t>
            </a:r>
            <a:r>
              <a:rPr lang="fr-FR" sz="1200" b="1" kern="1200" dirty="0" smtClean="0">
                <a:solidFill>
                  <a:schemeClr val="tx1"/>
                </a:solidFill>
                <a:effectLst/>
                <a:latin typeface="+mn-lt"/>
                <a:ea typeface="+mn-ea"/>
                <a:cs typeface="+mn-cs"/>
              </a:rPr>
              <a:t>un engagement financier croissant </a:t>
            </a:r>
            <a:r>
              <a:rPr lang="fr-FR" sz="1200" kern="1200" dirty="0" smtClean="0">
                <a:solidFill>
                  <a:schemeClr val="tx1"/>
                </a:solidFill>
                <a:effectLst/>
                <a:latin typeface="+mn-lt"/>
                <a:ea typeface="+mn-ea"/>
                <a:cs typeface="+mn-cs"/>
              </a:rPr>
              <a:t>dans la prise en charge de la malnutrition aigüe </a:t>
            </a:r>
            <a:r>
              <a:rPr lang="fr-FR" sz="1200" b="1" kern="1200" dirty="0" smtClean="0">
                <a:solidFill>
                  <a:schemeClr val="tx1"/>
                </a:solidFill>
                <a:effectLst/>
                <a:latin typeface="+mn-lt"/>
                <a:ea typeface="+mn-ea"/>
                <a:cs typeface="+mn-cs"/>
              </a:rPr>
              <a:t>dans l’appui budgétaire</a:t>
            </a:r>
            <a:r>
              <a:rPr lang="fr-FR" sz="1200" b="1" kern="1200" baseline="0" dirty="0" smtClean="0">
                <a:solidFill>
                  <a:schemeClr val="tx1"/>
                </a:solidFill>
                <a:effectLst/>
                <a:latin typeface="+mn-lt"/>
                <a:ea typeface="+mn-ea"/>
                <a:cs typeface="+mn-cs"/>
              </a:rPr>
              <a:t> </a:t>
            </a:r>
            <a:r>
              <a:rPr lang="fr-FR" sz="1200" kern="1200" baseline="0" dirty="0" smtClean="0">
                <a:solidFill>
                  <a:schemeClr val="tx1"/>
                </a:solidFill>
                <a:effectLst/>
                <a:latin typeface="+mn-lt"/>
                <a:ea typeface="+mn-ea"/>
                <a:cs typeface="+mn-cs"/>
              </a:rPr>
              <a:t>de L’Union Européenne</a:t>
            </a:r>
            <a:r>
              <a:rPr lang="fr-FR" sz="1200" kern="1200" dirty="0" smtClean="0">
                <a:solidFill>
                  <a:schemeClr val="tx1"/>
                </a:solidFill>
                <a:effectLst/>
                <a:latin typeface="+mn-lt"/>
                <a:ea typeface="+mn-ea"/>
                <a:cs typeface="+mn-cs"/>
              </a:rPr>
              <a:t>. Cette feuille de route met en évidence l’effort budgétaire sur ressources propres nécessaire pour maintenir et même renforcer les capacités des structures sanitaires à assurer le traitement des enfants malnutris.</a:t>
            </a:r>
          </a:p>
          <a:p>
            <a:endParaRPr lang="fr-FR"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b="0" i="0" dirty="0" smtClean="0">
                <a:solidFill>
                  <a:srgbClr val="C00000"/>
                </a:solidFill>
              </a:rPr>
              <a:t>Cependant, il faut reconnaître qu’il y a une insuffisance de la couverture sanitaire, un manque de personnel formé</a:t>
            </a:r>
            <a:r>
              <a:rPr lang="fr-FR" b="0" i="0" baseline="0" dirty="0" smtClean="0">
                <a:solidFill>
                  <a:srgbClr val="C00000"/>
                </a:solidFill>
              </a:rPr>
              <a:t> et que le</a:t>
            </a:r>
            <a:r>
              <a:rPr lang="fr-FR" b="0" i="0" dirty="0" smtClean="0">
                <a:solidFill>
                  <a:srgbClr val="C00000"/>
                </a:solidFill>
              </a:rPr>
              <a:t> financement et la régularité de l’approvisionnement en intrants sont des obstacles.</a:t>
            </a:r>
            <a:endParaRPr lang="en-GB" dirty="0" smtClean="0"/>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1 minute et 30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24</a:t>
            </a:fld>
            <a:endParaRPr lang="fr-FR">
              <a:solidFill>
                <a:prstClr val="black"/>
              </a:solidFill>
            </a:endParaRPr>
          </a:p>
        </p:txBody>
      </p:sp>
    </p:spTree>
    <p:extLst>
      <p:ext uri="{BB962C8B-B14F-4D97-AF65-F5344CB8AC3E}">
        <p14:creationId xmlns:p14="http://schemas.microsoft.com/office/powerpoint/2010/main" val="26678188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effectLst/>
                <a:latin typeface="+mn-lt"/>
                <a:ea typeface="+mn-ea"/>
                <a:cs typeface="+mn-cs"/>
              </a:rPr>
              <a:t>Diapositive 25. Circuit de prise en charge de différentes formes de malnutrition, référence et contre- référence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1" kern="1200" dirty="0" smtClean="0">
              <a:solidFill>
                <a:schemeClr val="tx1"/>
              </a:solidFill>
              <a:effectLst/>
              <a:latin typeface="+mn-lt"/>
              <a:ea typeface="+mn-ea"/>
              <a:cs typeface="+mn-cs"/>
            </a:endParaRPr>
          </a:p>
          <a:p>
            <a:pPr eaLnBrk="0" hangingPunct="0"/>
            <a:r>
              <a:rPr lang="fr-FR" sz="1200" kern="1200" dirty="0" smtClean="0">
                <a:solidFill>
                  <a:schemeClr val="tx1"/>
                </a:solidFill>
                <a:effectLst/>
                <a:latin typeface="+mn-lt"/>
                <a:ea typeface="+mn-ea"/>
                <a:cs typeface="+mn-cs"/>
              </a:rPr>
              <a:t>Ce schéma montre les différents niveaux et composantes de l’approche </a:t>
            </a:r>
            <a:r>
              <a:rPr lang="fr-FR" sz="1200" kern="1200" dirty="0" err="1" smtClean="0">
                <a:solidFill>
                  <a:schemeClr val="tx1"/>
                </a:solidFill>
                <a:effectLst/>
                <a:latin typeface="+mn-lt"/>
                <a:ea typeface="+mn-ea"/>
                <a:cs typeface="+mn-cs"/>
              </a:rPr>
              <a:t>PCIMA</a:t>
            </a:r>
            <a:r>
              <a:rPr lang="fr-FR" sz="1200" kern="1200" dirty="0" smtClean="0">
                <a:solidFill>
                  <a:schemeClr val="tx1"/>
                </a:solidFill>
                <a:effectLst/>
                <a:latin typeface="+mn-lt"/>
                <a:ea typeface="+mn-ea"/>
                <a:cs typeface="+mn-cs"/>
              </a:rPr>
              <a:t>. A chaque degré de sévérité correspond un protocole et une « structure » de Prise En Charge (PEC) différentiés. </a:t>
            </a:r>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1 minute</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25</a:t>
            </a:fld>
            <a:endParaRPr lang="fr-FR">
              <a:solidFill>
                <a:prstClr val="black"/>
              </a:solidFill>
            </a:endParaRPr>
          </a:p>
        </p:txBody>
      </p:sp>
    </p:spTree>
    <p:extLst>
      <p:ext uri="{BB962C8B-B14F-4D97-AF65-F5344CB8AC3E}">
        <p14:creationId xmlns:p14="http://schemas.microsoft.com/office/powerpoint/2010/main" val="2994701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kern="1200" dirty="0" smtClean="0">
                <a:solidFill>
                  <a:schemeClr val="tx1"/>
                </a:solidFill>
                <a:effectLst/>
                <a:latin typeface="+mn-lt"/>
                <a:ea typeface="+mn-ea"/>
                <a:cs typeface="+mn-cs"/>
              </a:rPr>
              <a:t>Diapo 26. </a:t>
            </a:r>
            <a:r>
              <a:rPr lang="fr-FR" sz="1200" b="1" kern="1200" dirty="0" err="1" smtClean="0">
                <a:solidFill>
                  <a:schemeClr val="tx1"/>
                </a:solidFill>
                <a:effectLst/>
                <a:latin typeface="+mn-lt"/>
                <a:ea typeface="+mn-ea"/>
                <a:cs typeface="+mn-cs"/>
              </a:rPr>
              <a:t>PCIMA</a:t>
            </a:r>
            <a:r>
              <a:rPr lang="fr-FR" sz="1200" b="1" kern="1200" dirty="0" smtClean="0">
                <a:solidFill>
                  <a:schemeClr val="tx1"/>
                </a:solidFill>
                <a:effectLst/>
                <a:latin typeface="+mn-lt"/>
                <a:ea typeface="+mn-ea"/>
                <a:cs typeface="+mn-cs"/>
              </a:rPr>
              <a:t> et autres secteurs ?</a:t>
            </a:r>
          </a:p>
          <a:p>
            <a:endParaRPr lang="fr-FR" sz="1200" b="1"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La prise en charge intégrée de la malnutrition aigüe (</a:t>
            </a:r>
            <a:r>
              <a:rPr lang="fr-FR" sz="1200" kern="1200" dirty="0" err="1" smtClean="0">
                <a:solidFill>
                  <a:schemeClr val="tx1"/>
                </a:solidFill>
                <a:effectLst/>
                <a:latin typeface="+mn-lt"/>
                <a:ea typeface="+mn-ea"/>
                <a:cs typeface="+mn-cs"/>
              </a:rPr>
              <a:t>PCIMA</a:t>
            </a:r>
            <a:r>
              <a:rPr lang="fr-FR" sz="1200" kern="1200" dirty="0" smtClean="0">
                <a:solidFill>
                  <a:schemeClr val="tx1"/>
                </a:solidFill>
                <a:effectLst/>
                <a:latin typeface="+mn-lt"/>
                <a:ea typeface="+mn-ea"/>
                <a:cs typeface="+mn-cs"/>
              </a:rPr>
              <a:t>) concerne principalement le </a:t>
            </a:r>
            <a:r>
              <a:rPr lang="fr-FR" sz="1200" b="1" kern="1200" dirty="0" smtClean="0">
                <a:solidFill>
                  <a:schemeClr val="tx1"/>
                </a:solidFill>
                <a:effectLst/>
                <a:latin typeface="+mn-lt"/>
                <a:ea typeface="+mn-ea"/>
                <a:cs typeface="+mn-cs"/>
              </a:rPr>
              <a:t>système sanitaire</a:t>
            </a:r>
            <a:r>
              <a:rPr lang="fr-FR" sz="1200" kern="1200" dirty="0" smtClean="0">
                <a:solidFill>
                  <a:schemeClr val="tx1"/>
                </a:solidFill>
                <a:effectLst/>
                <a:latin typeface="+mn-lt"/>
                <a:ea typeface="+mn-ea"/>
                <a:cs typeface="+mn-cs"/>
              </a:rPr>
              <a:t>. Mais la </a:t>
            </a:r>
            <a:r>
              <a:rPr lang="fr-FR" sz="1200" kern="1200" dirty="0" err="1" smtClean="0">
                <a:solidFill>
                  <a:schemeClr val="tx1"/>
                </a:solidFill>
                <a:effectLst/>
                <a:latin typeface="+mn-lt"/>
                <a:ea typeface="+mn-ea"/>
                <a:cs typeface="+mn-cs"/>
              </a:rPr>
              <a:t>PCIMA</a:t>
            </a:r>
            <a:r>
              <a:rPr lang="fr-FR" sz="1200" kern="1200" dirty="0" smtClean="0">
                <a:solidFill>
                  <a:schemeClr val="tx1"/>
                </a:solidFill>
                <a:effectLst/>
                <a:latin typeface="+mn-lt"/>
                <a:ea typeface="+mn-ea"/>
                <a:cs typeface="+mn-cs"/>
              </a:rPr>
              <a:t> s’intègre dans un </a:t>
            </a:r>
            <a:r>
              <a:rPr lang="fr-FR" sz="1200" b="1" kern="1200" dirty="0" smtClean="0">
                <a:solidFill>
                  <a:schemeClr val="tx1"/>
                </a:solidFill>
                <a:effectLst/>
                <a:latin typeface="+mn-lt"/>
                <a:ea typeface="+mn-ea"/>
                <a:cs typeface="+mn-cs"/>
              </a:rPr>
              <a:t>cadre commun multisectoriel de lutte contre la malnutrition</a:t>
            </a:r>
            <a:r>
              <a:rPr lang="fr-FR" sz="1200" kern="1200" dirty="0" smtClean="0">
                <a:solidFill>
                  <a:schemeClr val="tx1"/>
                </a:solidFill>
                <a:effectLst/>
                <a:latin typeface="+mn-lt"/>
                <a:ea typeface="+mn-ea"/>
                <a:cs typeface="+mn-cs"/>
              </a:rPr>
              <a:t> et le renforcement de liens avec les autres acteurs et secteurs. </a:t>
            </a:r>
            <a:endParaRPr lang="x-none" sz="1200" kern="1200" dirty="0" smtClean="0">
              <a:solidFill>
                <a:schemeClr val="tx1"/>
              </a:solidFill>
              <a:effectLst/>
              <a:latin typeface="+mn-lt"/>
              <a:ea typeface="+mn-ea"/>
              <a:cs typeface="+mn-cs"/>
            </a:endParaRPr>
          </a:p>
          <a:p>
            <a:pPr lvl="0"/>
            <a:endParaRPr lang="fr-FR"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La </a:t>
            </a:r>
            <a:r>
              <a:rPr lang="fr-FR" sz="1200" kern="1200" dirty="0" err="1" smtClean="0">
                <a:solidFill>
                  <a:schemeClr val="tx1"/>
                </a:solidFill>
                <a:effectLst/>
                <a:latin typeface="+mn-lt"/>
                <a:ea typeface="+mn-ea"/>
                <a:cs typeface="+mn-cs"/>
              </a:rPr>
              <a:t>PCIMA</a:t>
            </a:r>
            <a:r>
              <a:rPr lang="fr-FR" sz="1200" kern="1200" dirty="0" smtClean="0">
                <a:solidFill>
                  <a:schemeClr val="tx1"/>
                </a:solidFill>
                <a:effectLst/>
                <a:latin typeface="+mn-lt"/>
                <a:ea typeface="+mn-ea"/>
                <a:cs typeface="+mn-cs"/>
              </a:rPr>
              <a:t> comme plateforme pour des activités d’autres secteurs : la santé, l’éducation, </a:t>
            </a:r>
            <a:r>
              <a:rPr lang="fr-FR" sz="1200" kern="1200" dirty="0" err="1" smtClean="0">
                <a:solidFill>
                  <a:schemeClr val="tx1"/>
                </a:solidFill>
                <a:effectLst/>
                <a:latin typeface="+mn-lt"/>
                <a:ea typeface="+mn-ea"/>
                <a:cs typeface="+mn-cs"/>
              </a:rPr>
              <a:t>EHA</a:t>
            </a:r>
            <a:r>
              <a:rPr lang="fr-FR" sz="1200" kern="1200" dirty="0" smtClean="0">
                <a:solidFill>
                  <a:schemeClr val="tx1"/>
                </a:solidFill>
                <a:effectLst/>
                <a:latin typeface="+mn-lt"/>
                <a:ea typeface="+mn-ea"/>
                <a:cs typeface="+mn-cs"/>
              </a:rPr>
              <a:t>, la sécurité alimentaire, la communication…</a:t>
            </a:r>
            <a:endParaRPr lang="x-none"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Des composantes de la </a:t>
            </a:r>
            <a:r>
              <a:rPr lang="fr-FR" sz="1200" kern="1200" dirty="0" err="1" smtClean="0">
                <a:solidFill>
                  <a:schemeClr val="tx1"/>
                </a:solidFill>
                <a:effectLst/>
                <a:latin typeface="+mn-lt"/>
                <a:ea typeface="+mn-ea"/>
                <a:cs typeface="+mn-cs"/>
              </a:rPr>
              <a:t>PCIMA</a:t>
            </a:r>
            <a:r>
              <a:rPr lang="fr-FR" sz="1200" kern="1200" dirty="0" smtClean="0">
                <a:solidFill>
                  <a:schemeClr val="tx1"/>
                </a:solidFill>
                <a:effectLst/>
                <a:latin typeface="+mn-lt"/>
                <a:ea typeface="+mn-ea"/>
                <a:cs typeface="+mn-cs"/>
              </a:rPr>
              <a:t> intégrées dans des activités d’autres secteurs : le dépistage, la sensibilisation ou le suivi des cas.</a:t>
            </a:r>
            <a:endParaRPr lang="x-none" sz="1200" kern="1200" dirty="0" smtClean="0">
              <a:solidFill>
                <a:schemeClr val="tx1"/>
              </a:solidFill>
              <a:effectLst/>
              <a:latin typeface="+mn-lt"/>
              <a:ea typeface="+mn-ea"/>
              <a:cs typeface="+mn-cs"/>
            </a:endParaRPr>
          </a:p>
          <a:p>
            <a:endParaRPr lang="fr-FR" sz="1200" b="1"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40 </a:t>
            </a:r>
            <a:r>
              <a:rPr lang="fr-FR" sz="1200" b="1" dirty="0" smtClean="0">
                <a:solidFill>
                  <a:schemeClr val="accent6">
                    <a:lumMod val="75000"/>
                  </a:schemeClr>
                </a:solidFill>
              </a:rPr>
              <a:t>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26</a:t>
            </a:fld>
            <a:endParaRPr lang="fr-FR">
              <a:solidFill>
                <a:prstClr val="black"/>
              </a:solidFill>
            </a:endParaRPr>
          </a:p>
        </p:txBody>
      </p:sp>
    </p:spTree>
    <p:extLst>
      <p:ext uri="{BB962C8B-B14F-4D97-AF65-F5344CB8AC3E}">
        <p14:creationId xmlns:p14="http://schemas.microsoft.com/office/powerpoint/2010/main" val="2122757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kern="1200" dirty="0" err="1" smtClean="0">
                <a:solidFill>
                  <a:schemeClr val="tx1"/>
                </a:solidFill>
                <a:effectLst/>
                <a:latin typeface="+mn-lt"/>
                <a:ea typeface="+mn-ea"/>
                <a:cs typeface="+mn-cs"/>
              </a:rPr>
              <a:t>Diapo</a:t>
            </a:r>
            <a:r>
              <a:rPr lang="en-US" sz="1100" b="1" kern="1200" dirty="0" smtClean="0">
                <a:solidFill>
                  <a:schemeClr val="tx1"/>
                </a:solidFill>
                <a:effectLst/>
                <a:latin typeface="+mn-lt"/>
                <a:ea typeface="+mn-ea"/>
                <a:cs typeface="+mn-cs"/>
              </a:rPr>
              <a:t> 27.</a:t>
            </a:r>
            <a:r>
              <a:rPr lang="en-US" sz="1100" b="1" kern="1200" baseline="0" dirty="0" smtClean="0">
                <a:solidFill>
                  <a:schemeClr val="tx1"/>
                </a:solidFill>
                <a:effectLst/>
                <a:latin typeface="+mn-lt"/>
                <a:ea typeface="+mn-ea"/>
                <a:cs typeface="+mn-cs"/>
              </a:rPr>
              <a:t> Liens operational entre les differ rents </a:t>
            </a:r>
            <a:r>
              <a:rPr lang="en-US" sz="1100" b="1" kern="1200" baseline="0" dirty="0" err="1" smtClean="0">
                <a:solidFill>
                  <a:schemeClr val="tx1"/>
                </a:solidFill>
                <a:effectLst/>
                <a:latin typeface="+mn-lt"/>
                <a:ea typeface="+mn-ea"/>
                <a:cs typeface="+mn-cs"/>
              </a:rPr>
              <a:t>secteurs</a:t>
            </a:r>
            <a:r>
              <a:rPr lang="en-US" sz="1100" b="1" kern="1200" baseline="0" dirty="0" smtClean="0">
                <a:solidFill>
                  <a:schemeClr val="tx1"/>
                </a:solidFill>
                <a:effectLst/>
                <a:latin typeface="+mn-lt"/>
                <a:ea typeface="+mn-ea"/>
                <a:cs typeface="+mn-cs"/>
              </a:rPr>
              <a:t> et la </a:t>
            </a:r>
            <a:r>
              <a:rPr lang="en-US" sz="1100" b="1" kern="1200" baseline="0" dirty="0" err="1" smtClean="0">
                <a:solidFill>
                  <a:schemeClr val="tx1"/>
                </a:solidFill>
                <a:effectLst/>
                <a:latin typeface="+mn-lt"/>
                <a:ea typeface="+mn-ea"/>
                <a:cs typeface="+mn-cs"/>
              </a:rPr>
              <a:t>PCIMA</a:t>
            </a:r>
            <a:endParaRPr lang="en-US" sz="1100" b="1"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b="1" kern="1200" baseline="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Il existe des liens avec les autres acteurs et secteurs. Il s’agit de :</a:t>
            </a: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smtClean="0">
                <a:solidFill>
                  <a:schemeClr val="tx1"/>
                </a:solidFill>
                <a:effectLst/>
                <a:latin typeface="+mn-lt"/>
                <a:ea typeface="+mn-ea"/>
                <a:cs typeface="+mn-cs"/>
              </a:rPr>
              <a:t>La </a:t>
            </a:r>
            <a:r>
              <a:rPr lang="fr-FR" sz="1200" kern="1200" dirty="0" err="1" smtClean="0">
                <a:solidFill>
                  <a:schemeClr val="tx1"/>
                </a:solidFill>
                <a:effectLst/>
                <a:latin typeface="+mn-lt"/>
                <a:ea typeface="+mn-ea"/>
                <a:cs typeface="+mn-cs"/>
              </a:rPr>
              <a:t>PCIMA</a:t>
            </a:r>
            <a:r>
              <a:rPr lang="fr-FR" sz="1200" kern="1200" dirty="0" smtClean="0">
                <a:solidFill>
                  <a:schemeClr val="tx1"/>
                </a:solidFill>
                <a:effectLst/>
                <a:latin typeface="+mn-lt"/>
                <a:ea typeface="+mn-ea"/>
                <a:cs typeface="+mn-cs"/>
              </a:rPr>
              <a:t> comme plateforme pour des activités d’autres secteurs : la santé, l’éducation, Eau/Hygiène et Assainissement (</a:t>
            </a:r>
            <a:r>
              <a:rPr lang="fr-FR" sz="1200" kern="1200" dirty="0" err="1" smtClean="0">
                <a:solidFill>
                  <a:schemeClr val="tx1"/>
                </a:solidFill>
                <a:effectLst/>
                <a:latin typeface="+mn-lt"/>
                <a:ea typeface="+mn-ea"/>
                <a:cs typeface="+mn-cs"/>
              </a:rPr>
              <a:t>EHA</a:t>
            </a:r>
            <a:r>
              <a:rPr lang="fr-FR" sz="1200" kern="1200" dirty="0" smtClean="0">
                <a:solidFill>
                  <a:schemeClr val="tx1"/>
                </a:solidFill>
                <a:effectLst/>
                <a:latin typeface="+mn-lt"/>
                <a:ea typeface="+mn-ea"/>
                <a:cs typeface="+mn-cs"/>
              </a:rPr>
              <a:t>), la sécurité alimentaire, la communication…</a:t>
            </a: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smtClean="0">
                <a:solidFill>
                  <a:schemeClr val="tx1"/>
                </a:solidFill>
                <a:effectLst/>
                <a:latin typeface="+mn-lt"/>
                <a:ea typeface="+mn-ea"/>
                <a:cs typeface="+mn-cs"/>
              </a:rPr>
              <a:t>Des composantes de la </a:t>
            </a:r>
            <a:r>
              <a:rPr lang="fr-FR" sz="1200" kern="1200" dirty="0" err="1" smtClean="0">
                <a:solidFill>
                  <a:schemeClr val="tx1"/>
                </a:solidFill>
                <a:effectLst/>
                <a:latin typeface="+mn-lt"/>
                <a:ea typeface="+mn-ea"/>
                <a:cs typeface="+mn-cs"/>
              </a:rPr>
              <a:t>PCIMA</a:t>
            </a:r>
            <a:r>
              <a:rPr lang="fr-FR" sz="1200" kern="1200" dirty="0" smtClean="0">
                <a:solidFill>
                  <a:schemeClr val="tx1"/>
                </a:solidFill>
                <a:effectLst/>
                <a:latin typeface="+mn-lt"/>
                <a:ea typeface="+mn-ea"/>
                <a:cs typeface="+mn-cs"/>
              </a:rPr>
              <a:t> (par exemple le dépistage, la sensibilisation ou le suivi des cas) intégrées dans des activités d’autres secteurs comme par exemple la protection sociale </a:t>
            </a:r>
            <a:endParaRPr lang="en-GB" sz="1200" kern="1200" dirty="0" smtClean="0">
              <a:solidFill>
                <a:schemeClr val="tx1"/>
              </a:solidFill>
              <a:effectLst/>
              <a:latin typeface="+mn-lt"/>
              <a:ea typeface="+mn-ea"/>
              <a:cs typeface="+mn-cs"/>
            </a:endParaRPr>
          </a:p>
          <a:p>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Voici Quelques exemples d’interventions a intégrer:</a:t>
            </a: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smtClean="0">
                <a:solidFill>
                  <a:schemeClr val="tx1"/>
                </a:solidFill>
                <a:effectLst/>
                <a:latin typeface="+mn-lt"/>
                <a:ea typeface="+mn-ea"/>
                <a:cs typeface="+mn-cs"/>
              </a:rPr>
              <a:t>Santé : vaccination ; déparasitage et supplémentation en vitamine A ; suivi de la petite enfance et </a:t>
            </a:r>
            <a:r>
              <a:rPr lang="fr-FR" sz="1200" kern="1200" dirty="0" err="1" smtClean="0">
                <a:solidFill>
                  <a:schemeClr val="tx1"/>
                </a:solidFill>
                <a:effectLst/>
                <a:latin typeface="+mn-lt"/>
                <a:ea typeface="+mn-ea"/>
                <a:cs typeface="+mn-cs"/>
              </a:rPr>
              <a:t>PCIME</a:t>
            </a:r>
            <a:r>
              <a:rPr lang="fr-FR" sz="1200" kern="1200" dirty="0" smtClean="0">
                <a:solidFill>
                  <a:schemeClr val="tx1"/>
                </a:solidFill>
                <a:effectLst/>
                <a:latin typeface="+mn-lt"/>
                <a:ea typeface="+mn-ea"/>
                <a:cs typeface="+mn-cs"/>
              </a:rPr>
              <a:t> ; planification familiale …</a:t>
            </a: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err="1" smtClean="0">
                <a:solidFill>
                  <a:schemeClr val="tx1"/>
                </a:solidFill>
                <a:effectLst/>
                <a:latin typeface="+mn-lt"/>
                <a:ea typeface="+mn-ea"/>
                <a:cs typeface="+mn-cs"/>
              </a:rPr>
              <a:t>EHA</a:t>
            </a:r>
            <a:r>
              <a:rPr lang="fr-FR" sz="1200" kern="1200" dirty="0" smtClean="0">
                <a:solidFill>
                  <a:schemeClr val="tx1"/>
                </a:solidFill>
                <a:effectLst/>
                <a:latin typeface="+mn-lt"/>
                <a:ea typeface="+mn-ea"/>
                <a:cs typeface="+mn-cs"/>
              </a:rPr>
              <a:t> : initiative « </a:t>
            </a:r>
            <a:r>
              <a:rPr lang="fr-FR" sz="1200" kern="1200" dirty="0" err="1" smtClean="0">
                <a:solidFill>
                  <a:schemeClr val="tx1"/>
                </a:solidFill>
                <a:effectLst/>
                <a:latin typeface="+mn-lt"/>
                <a:ea typeface="+mn-ea"/>
                <a:cs typeface="+mn-cs"/>
              </a:rPr>
              <a:t>EHA</a:t>
            </a:r>
            <a:r>
              <a:rPr lang="fr-FR" sz="1200" kern="1200" dirty="0" smtClean="0">
                <a:solidFill>
                  <a:schemeClr val="tx1"/>
                </a:solidFill>
                <a:effectLst/>
                <a:latin typeface="+mn-lt"/>
                <a:ea typeface="+mn-ea"/>
                <a:cs typeface="+mn-cs"/>
              </a:rPr>
              <a:t> et Nutrition », initiative « villages assainis” ; communes de convergence…</a:t>
            </a:r>
            <a:endParaRPr lang="en-GB"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fr-FR" sz="1200" kern="1200" dirty="0" smtClean="0">
                <a:solidFill>
                  <a:schemeClr val="tx1"/>
                </a:solidFill>
                <a:effectLst/>
                <a:latin typeface="+mn-lt"/>
                <a:ea typeface="+mn-ea"/>
                <a:cs typeface="+mn-cs"/>
              </a:rPr>
              <a:t>Sécurité alimentaire et moyens de subsistance : communes de convergence ; sensibilisation (démonstrations culinaires) et dépistage pendant les distributions de vivres…</a:t>
            </a:r>
            <a:endParaRPr lang="en-US" sz="1100" b="1" kern="1200" dirty="0" smtClean="0">
              <a:solidFill>
                <a:schemeClr val="tx1"/>
              </a:solidFill>
              <a:effectLst/>
              <a:latin typeface="+mn-lt"/>
              <a:ea typeface="+mn-ea"/>
              <a:cs typeface="+mn-cs"/>
            </a:endParaRPr>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60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27</a:t>
            </a:fld>
            <a:endParaRPr lang="fr-FR">
              <a:solidFill>
                <a:prstClr val="black"/>
              </a:solidFill>
            </a:endParaRPr>
          </a:p>
        </p:txBody>
      </p:sp>
    </p:spTree>
    <p:extLst>
      <p:ext uri="{BB962C8B-B14F-4D97-AF65-F5344CB8AC3E}">
        <p14:creationId xmlns:p14="http://schemas.microsoft.com/office/powerpoint/2010/main" val="34735778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effectLst/>
                <a:latin typeface="+mn-lt"/>
                <a:ea typeface="+mn-ea"/>
                <a:cs typeface="+mn-cs"/>
              </a:rPr>
              <a:t>Diapo 28.</a:t>
            </a:r>
            <a:r>
              <a:rPr lang="fr-FR" sz="1200" b="1" kern="1200" baseline="0" dirty="0" smtClean="0">
                <a:solidFill>
                  <a:schemeClr val="tx1"/>
                </a:solidFill>
                <a:effectLst/>
                <a:latin typeface="+mn-lt"/>
                <a:ea typeface="+mn-ea"/>
                <a:cs typeface="+mn-cs"/>
              </a:rPr>
              <a:t> </a:t>
            </a:r>
            <a:r>
              <a:rPr lang="fr-FR" sz="1200" b="1" kern="1200" dirty="0" smtClean="0">
                <a:solidFill>
                  <a:schemeClr val="tx1"/>
                </a:solidFill>
                <a:effectLst/>
                <a:latin typeface="+mn-lt"/>
                <a:ea typeface="+mn-ea"/>
                <a:cs typeface="+mn-cs"/>
              </a:rPr>
              <a:t>Indicateurs de performance de la </a:t>
            </a:r>
            <a:r>
              <a:rPr lang="fr-FR" sz="1200" b="1" kern="1200" dirty="0" err="1" smtClean="0">
                <a:solidFill>
                  <a:schemeClr val="tx1"/>
                </a:solidFill>
                <a:effectLst/>
                <a:latin typeface="+mn-lt"/>
                <a:ea typeface="+mn-ea"/>
                <a:cs typeface="+mn-cs"/>
              </a:rPr>
              <a:t>PCIMA</a:t>
            </a:r>
            <a:endParaRPr lang="fr-FR" sz="12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Contrairement aux indicateurs pour l’</a:t>
            </a:r>
            <a:r>
              <a:rPr lang="fr-FR" sz="1200" kern="1200" dirty="0" err="1" smtClean="0">
                <a:solidFill>
                  <a:schemeClr val="tx1"/>
                </a:solidFill>
                <a:effectLst/>
                <a:latin typeface="+mn-lt"/>
                <a:ea typeface="+mn-ea"/>
                <a:cs typeface="+mn-cs"/>
              </a:rPr>
              <a:t>ANJE</a:t>
            </a:r>
            <a:r>
              <a:rPr lang="fr-FR" sz="1200" kern="1200" dirty="0" smtClean="0">
                <a:solidFill>
                  <a:schemeClr val="tx1"/>
                </a:solidFill>
                <a:effectLst/>
                <a:latin typeface="+mn-lt"/>
                <a:ea typeface="+mn-ea"/>
                <a:cs typeface="+mn-cs"/>
              </a:rPr>
              <a:t> qui sont des indicateurs mesurés sur la population générale, il s’agit ici d’indicateurs qui mesurent la performance et les résultats des programmes de prise en charge chez les enfants de 6 à 59 mois.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Pour l’accès et la couverture : </a:t>
            </a:r>
          </a:p>
          <a:p>
            <a:pPr marL="285750" lvl="0" indent="-285750">
              <a:buFont typeface="Arial" panose="020B0604020202020204" pitchFamily="34" charset="0"/>
              <a:buChar char="•"/>
            </a:pPr>
            <a:r>
              <a:rPr lang="fr-FR" sz="1200" dirty="0" smtClean="0">
                <a:solidFill>
                  <a:schemeClr val="accent6">
                    <a:lumMod val="50000"/>
                  </a:schemeClr>
                </a:solidFill>
              </a:rPr>
              <a:t>Plus de 90% de la population cible se trouve à moins d’un jour à pied aller-retour (temps du traitement inclus) du service </a:t>
            </a:r>
            <a:r>
              <a:rPr lang="fr-FR" sz="1200" dirty="0" err="1" smtClean="0">
                <a:solidFill>
                  <a:schemeClr val="accent6">
                    <a:lumMod val="50000"/>
                  </a:schemeClr>
                </a:solidFill>
              </a:rPr>
              <a:t>PCIMA</a:t>
            </a:r>
            <a:r>
              <a:rPr lang="fr-FR" sz="1200" dirty="0" smtClean="0">
                <a:solidFill>
                  <a:schemeClr val="accent6">
                    <a:lumMod val="50000"/>
                  </a:schemeClr>
                </a:solidFill>
              </a:rPr>
              <a:t> ;</a:t>
            </a:r>
            <a:endParaRPr lang="x-none" sz="1200" dirty="0" smtClean="0">
              <a:solidFill>
                <a:schemeClr val="accent6">
                  <a:lumMod val="50000"/>
                </a:schemeClr>
              </a:solidFill>
            </a:endParaRPr>
          </a:p>
          <a:p>
            <a:pPr marL="285750" lvl="0" indent="-285750">
              <a:buFont typeface="Arial" panose="020B0604020202020204" pitchFamily="34" charset="0"/>
              <a:buChar char="•"/>
            </a:pPr>
            <a:r>
              <a:rPr lang="fr-FR" sz="1200" dirty="0" smtClean="0">
                <a:solidFill>
                  <a:schemeClr val="accent5">
                    <a:lumMod val="75000"/>
                  </a:schemeClr>
                </a:solidFill>
              </a:rPr>
              <a:t>La </a:t>
            </a:r>
            <a:r>
              <a:rPr lang="fr-FR" sz="1200" b="1" dirty="0" smtClean="0">
                <a:solidFill>
                  <a:schemeClr val="accent5">
                    <a:lumMod val="75000"/>
                  </a:schemeClr>
                </a:solidFill>
              </a:rPr>
              <a:t>couverture</a:t>
            </a:r>
            <a:r>
              <a:rPr lang="fr-FR" sz="1200" dirty="0" smtClean="0">
                <a:solidFill>
                  <a:schemeClr val="accent5">
                    <a:lumMod val="75000"/>
                  </a:schemeClr>
                </a:solidFill>
              </a:rPr>
              <a:t> est supérieure à 50 % dans les zones rurales, à 70 % dans les zones urbaines et à 90 % dans les camps de réfugiés.</a:t>
            </a:r>
          </a:p>
          <a:p>
            <a:pPr marL="0" lvl="0" indent="0">
              <a:buFont typeface="Arial" panose="020B0604020202020204" pitchFamily="34" charset="0"/>
              <a:buNone/>
            </a:pPr>
            <a:endParaRPr lang="fr-FR" sz="1200" dirty="0" smtClean="0">
              <a:solidFill>
                <a:schemeClr val="accent5">
                  <a:lumMod val="75000"/>
                </a:schemeClr>
              </a:solidFill>
            </a:endParaRPr>
          </a:p>
          <a:p>
            <a:pPr marL="0" lvl="0" indent="0">
              <a:buFont typeface="Arial" panose="020B0604020202020204" pitchFamily="34" charset="0"/>
              <a:buNone/>
            </a:pPr>
            <a:r>
              <a:rPr lang="fr-FR" sz="1200" dirty="0" smtClean="0">
                <a:solidFill>
                  <a:schemeClr val="accent5">
                    <a:lumMod val="75000"/>
                  </a:schemeClr>
                </a:solidFill>
              </a:rPr>
              <a:t>Pour</a:t>
            </a:r>
            <a:r>
              <a:rPr lang="fr-FR" sz="1200" baseline="0" dirty="0" smtClean="0">
                <a:solidFill>
                  <a:schemeClr val="accent5">
                    <a:lumMod val="75000"/>
                  </a:schemeClr>
                </a:solidFill>
              </a:rPr>
              <a:t> la qualité de la performance :</a:t>
            </a:r>
          </a:p>
          <a:p>
            <a:pPr marL="171450" lvl="0" indent="-171450">
              <a:buFont typeface="Arial" panose="020B0604020202020204" pitchFamily="34" charset="0"/>
              <a:buChar char="•"/>
            </a:pPr>
            <a:r>
              <a:rPr lang="fr-FR" sz="1200" dirty="0" smtClean="0">
                <a:solidFill>
                  <a:schemeClr val="accent6">
                    <a:lumMod val="50000"/>
                  </a:schemeClr>
                </a:solidFill>
              </a:rPr>
              <a:t>Taux de décès &lt;10%</a:t>
            </a:r>
            <a:endParaRPr lang="x-none" sz="1200" dirty="0" smtClean="0">
              <a:solidFill>
                <a:schemeClr val="accent6">
                  <a:lumMod val="50000"/>
                </a:schemeClr>
              </a:solidFill>
            </a:endParaRPr>
          </a:p>
          <a:p>
            <a:pPr marL="171450" lvl="0" indent="-171450">
              <a:buFont typeface="Arial" panose="020B0604020202020204" pitchFamily="34" charset="0"/>
              <a:buChar char="•"/>
            </a:pPr>
            <a:r>
              <a:rPr lang="fr-FR" sz="1200" dirty="0" smtClean="0">
                <a:solidFill>
                  <a:schemeClr val="accent2">
                    <a:lumMod val="50000"/>
                  </a:schemeClr>
                </a:solidFill>
              </a:rPr>
              <a:t>Taux de guérisons &gt;75% </a:t>
            </a:r>
            <a:endParaRPr lang="x-none" sz="1200" dirty="0" smtClean="0">
              <a:solidFill>
                <a:schemeClr val="accent2">
                  <a:lumMod val="50000"/>
                </a:schemeClr>
              </a:solidFill>
            </a:endParaRPr>
          </a:p>
          <a:p>
            <a:pPr marL="171450" lvl="0" indent="-171450">
              <a:buFont typeface="Arial" panose="020B0604020202020204" pitchFamily="34" charset="0"/>
              <a:buChar char="•"/>
            </a:pPr>
            <a:r>
              <a:rPr lang="fr-FR" sz="1200" dirty="0" smtClean="0">
                <a:solidFill>
                  <a:schemeClr val="accent1">
                    <a:lumMod val="50000"/>
                  </a:schemeClr>
                </a:solidFill>
              </a:rPr>
              <a:t>Taux d’abandons &lt; 15%,</a:t>
            </a:r>
            <a:endParaRPr lang="x-none" sz="1200" dirty="0" smtClean="0">
              <a:solidFill>
                <a:schemeClr val="accent1">
                  <a:lumMod val="50000"/>
                </a:schemeClr>
              </a:solidFill>
            </a:endParaRPr>
          </a:p>
          <a:p>
            <a:pPr marL="0" lvl="0" indent="0">
              <a:buFont typeface="Arial" panose="020B0604020202020204" pitchFamily="34" charset="0"/>
              <a:buNone/>
            </a:pPr>
            <a:endParaRPr lang="x-none" sz="1200" dirty="0" smtClean="0">
              <a:solidFill>
                <a:schemeClr val="accent5">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50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28</a:t>
            </a:fld>
            <a:endParaRPr lang="fr-FR">
              <a:solidFill>
                <a:prstClr val="black"/>
              </a:solidFill>
            </a:endParaRPr>
          </a:p>
        </p:txBody>
      </p:sp>
    </p:spTree>
    <p:extLst>
      <p:ext uri="{BB962C8B-B14F-4D97-AF65-F5344CB8AC3E}">
        <p14:creationId xmlns:p14="http://schemas.microsoft.com/office/powerpoint/2010/main" val="31259818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smtClean="0"/>
              <a:t>Diapo 29. La lutte contre les carences en micronutriments</a:t>
            </a:r>
          </a:p>
          <a:p>
            <a:endParaRPr lang="fr-FR" dirty="0" smtClean="0"/>
          </a:p>
          <a:p>
            <a:r>
              <a:rPr lang="fr-FR" dirty="0" smtClean="0"/>
              <a:t>Durant le premier jour nous</a:t>
            </a:r>
            <a:r>
              <a:rPr lang="fr-FR" baseline="0" dirty="0" smtClean="0"/>
              <a:t> avons </a:t>
            </a:r>
            <a:r>
              <a:rPr lang="fr-FR" dirty="0" smtClean="0"/>
              <a:t>passé en revue les différents types de carence, les facteurs de risque, le diagnostic et les conséquences individuelles et collectives de cette forme de sous-nutrition. Durant cette séance,</a:t>
            </a:r>
            <a:r>
              <a:rPr lang="fr-FR" baseline="0" dirty="0" smtClean="0"/>
              <a:t> nous allons nous concentrer sur les interventions ou actions de lutte contre les carences en micronutriments.</a:t>
            </a:r>
            <a:endParaRPr lang="fr-FR" dirty="0" smtClean="0"/>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15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29</a:t>
            </a:fld>
            <a:endParaRPr lang="fr-FR">
              <a:solidFill>
                <a:prstClr val="black"/>
              </a:solidFill>
            </a:endParaRPr>
          </a:p>
        </p:txBody>
      </p:sp>
    </p:spTree>
    <p:extLst>
      <p:ext uri="{BB962C8B-B14F-4D97-AF65-F5344CB8AC3E}">
        <p14:creationId xmlns:p14="http://schemas.microsoft.com/office/powerpoint/2010/main" val="1349956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kern="1200" dirty="0" smtClean="0">
                <a:solidFill>
                  <a:schemeClr val="tx1"/>
                </a:solidFill>
                <a:effectLst/>
                <a:latin typeface="+mn-lt"/>
                <a:ea typeface="+mn-ea"/>
                <a:cs typeface="+mn-cs"/>
              </a:rPr>
              <a:t>Diapo 3. Plan de la session</a:t>
            </a:r>
          </a:p>
          <a:p>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Cette séance s’articule autour de cinq grands sujets. Le contenu technique de chacun</a:t>
            </a:r>
            <a:r>
              <a:rPr lang="fr-FR" sz="1200" kern="1200" baseline="0" dirty="0" smtClean="0">
                <a:solidFill>
                  <a:schemeClr val="tx1"/>
                </a:solidFill>
                <a:effectLst/>
                <a:latin typeface="+mn-lt"/>
                <a:ea typeface="+mn-ea"/>
                <a:cs typeface="+mn-cs"/>
              </a:rPr>
              <a:t> des cinq </a:t>
            </a:r>
            <a:r>
              <a:rPr lang="fr-FR" sz="1200" kern="1200" dirty="0" smtClean="0">
                <a:solidFill>
                  <a:schemeClr val="tx1"/>
                </a:solidFill>
                <a:effectLst/>
                <a:latin typeface="+mn-lt"/>
                <a:ea typeface="+mn-ea"/>
                <a:cs typeface="+mn-cs"/>
              </a:rPr>
              <a:t>domaines</a:t>
            </a:r>
            <a:r>
              <a:rPr lang="fr-FR" sz="1200" kern="1200" baseline="0" dirty="0" smtClean="0">
                <a:solidFill>
                  <a:schemeClr val="tx1"/>
                </a:solidFill>
                <a:effectLst/>
                <a:latin typeface="+mn-lt"/>
                <a:ea typeface="+mn-ea"/>
                <a:cs typeface="+mn-cs"/>
              </a:rPr>
              <a:t> d’intervention sera succinctement présenté avec dans certains cas des exercices pratiques en groupe ou en séance plénière. </a:t>
            </a:r>
          </a:p>
          <a:p>
            <a:endParaRPr lang="fr-FR" sz="1200" kern="1200" baseline="0" dirty="0" smtClean="0">
              <a:solidFill>
                <a:schemeClr val="tx1"/>
              </a:solidFill>
              <a:effectLst/>
              <a:latin typeface="+mn-lt"/>
              <a:ea typeface="+mn-ea"/>
              <a:cs typeface="+mn-cs"/>
            </a:endParaRPr>
          </a:p>
          <a:p>
            <a:r>
              <a:rPr lang="fr-FR" sz="1200" kern="1200" baseline="0" dirty="0" smtClean="0">
                <a:solidFill>
                  <a:schemeClr val="tx1"/>
                </a:solidFill>
                <a:effectLst/>
                <a:latin typeface="+mn-lt"/>
                <a:ea typeface="+mn-ea"/>
                <a:cs typeface="+mn-cs"/>
              </a:rPr>
              <a:t>Une </a:t>
            </a:r>
            <a:r>
              <a:rPr lang="fr-FR" sz="1200" b="1" kern="1200" baseline="0" dirty="0" smtClean="0">
                <a:solidFill>
                  <a:schemeClr val="tx1"/>
                </a:solidFill>
                <a:effectLst/>
                <a:latin typeface="+mn-lt"/>
                <a:ea typeface="+mn-ea"/>
                <a:cs typeface="+mn-cs"/>
              </a:rPr>
              <a:t>fiche technique, </a:t>
            </a:r>
            <a:r>
              <a:rPr lang="fr-FR" sz="1200" kern="1200" baseline="0" dirty="0" smtClean="0">
                <a:solidFill>
                  <a:schemeClr val="tx1"/>
                </a:solidFill>
                <a:effectLst/>
                <a:latin typeface="+mn-lt"/>
                <a:ea typeface="+mn-ea"/>
                <a:cs typeface="+mn-cs"/>
              </a:rPr>
              <a:t>qui présente plus d’information et des messages clés complétant cette présentation Powerpoint, sera mise à votre disposition. </a:t>
            </a:r>
            <a:r>
              <a:rPr lang="fr-FR" sz="1200" i="1" kern="1200" baseline="0" dirty="0" smtClean="0">
                <a:solidFill>
                  <a:schemeClr val="tx1"/>
                </a:solidFill>
                <a:effectLst/>
                <a:latin typeface="+mn-lt"/>
                <a:ea typeface="+mn-ea"/>
                <a:cs typeface="+mn-cs"/>
              </a:rPr>
              <a:t>Il est fortement recommandé de la lire durant la période de cette formation</a:t>
            </a:r>
            <a:r>
              <a:rPr lang="fr-FR" sz="1200" kern="1200" baseline="0" dirty="0" smtClean="0">
                <a:solidFill>
                  <a:schemeClr val="tx1"/>
                </a:solidFill>
                <a:effectLst/>
                <a:latin typeface="+mn-lt"/>
                <a:ea typeface="+mn-ea"/>
                <a:cs typeface="+mn-cs"/>
              </a:rPr>
              <a:t>.</a:t>
            </a:r>
            <a:endParaRPr lang="fr-FR" dirty="0" smtClean="0"/>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30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3</a:t>
            </a:fld>
            <a:endParaRPr lang="fr-FR">
              <a:solidFill>
                <a:prstClr val="black"/>
              </a:solidFill>
            </a:endParaRPr>
          </a:p>
        </p:txBody>
      </p:sp>
    </p:spTree>
    <p:extLst>
      <p:ext uri="{BB962C8B-B14F-4D97-AF65-F5344CB8AC3E}">
        <p14:creationId xmlns:p14="http://schemas.microsoft.com/office/powerpoint/2010/main" val="6988667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kern="1200" dirty="0" smtClean="0">
                <a:solidFill>
                  <a:schemeClr val="tx1"/>
                </a:solidFill>
                <a:effectLst/>
                <a:latin typeface="+mn-lt"/>
                <a:ea typeface="+mn-ea"/>
                <a:cs typeface="+mn-cs"/>
              </a:rPr>
              <a:t>Diapo 30.</a:t>
            </a:r>
            <a:r>
              <a:rPr lang="fr-FR" sz="1200" b="1" kern="1200" baseline="0" dirty="0" smtClean="0">
                <a:solidFill>
                  <a:schemeClr val="tx1"/>
                </a:solidFill>
                <a:effectLst/>
                <a:latin typeface="+mn-lt"/>
                <a:ea typeface="+mn-ea"/>
                <a:cs typeface="+mn-cs"/>
              </a:rPr>
              <a:t> Introduction sur les carences en micronutriments</a:t>
            </a:r>
          </a:p>
          <a:p>
            <a:endParaRPr lang="fr-FR" sz="1200" b="1" kern="1200" baseline="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Pendant les modules du premier jour on a déjà passé en revue les différents types de carence, les facteurs de risque et les conséquences individuelles et collectives de cette forme de sous-nutrition. Les carences en micronutriments les plus fréquentes et documentées au Niger sont la carence en vitamine A, l’anémie par carence en fer, la carence iodée et la carence en zinc. </a:t>
            </a:r>
          </a:p>
          <a:p>
            <a:endParaRPr lang="en-GB"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Le contrôle efficace des carences en micronutriments implique la mise en place de stratégies à la fois </a:t>
            </a:r>
            <a:r>
              <a:rPr lang="fr-FR" sz="1200" b="1" kern="1200" dirty="0" smtClean="0">
                <a:solidFill>
                  <a:schemeClr val="tx1"/>
                </a:solidFill>
                <a:effectLst/>
                <a:latin typeface="+mn-lt"/>
                <a:ea typeface="+mn-ea"/>
                <a:cs typeface="+mn-cs"/>
              </a:rPr>
              <a:t>curatives et préventives </a:t>
            </a:r>
            <a:r>
              <a:rPr lang="fr-FR" sz="1200" kern="1200" dirty="0" smtClean="0">
                <a:solidFill>
                  <a:schemeClr val="tx1"/>
                </a:solidFill>
                <a:effectLst/>
                <a:latin typeface="+mn-lt"/>
                <a:ea typeface="+mn-ea"/>
                <a:cs typeface="+mn-cs"/>
              </a:rPr>
              <a:t>et d’une approche </a:t>
            </a:r>
            <a:r>
              <a:rPr lang="fr-FR" sz="1200" b="1" kern="1200" dirty="0" smtClean="0">
                <a:solidFill>
                  <a:schemeClr val="tx1"/>
                </a:solidFill>
                <a:effectLst/>
                <a:latin typeface="+mn-lt"/>
                <a:ea typeface="+mn-ea"/>
                <a:cs typeface="+mn-cs"/>
              </a:rPr>
              <a:t>multisectorielle</a:t>
            </a:r>
            <a:r>
              <a:rPr lang="en-GB" sz="1200" b="0" kern="1200" dirty="0" smtClean="0">
                <a:solidFill>
                  <a:schemeClr val="tx1"/>
                </a:solidFill>
                <a:effectLst/>
                <a:latin typeface="+mn-lt"/>
                <a:ea typeface="+mn-ea"/>
                <a:cs typeface="+mn-cs"/>
              </a:rPr>
              <a:t>.</a:t>
            </a:r>
            <a:endParaRPr lang="en-GB" sz="1200" kern="1200" dirty="0" smtClean="0">
              <a:solidFill>
                <a:schemeClr val="tx1"/>
              </a:solidFill>
              <a:effectLst/>
              <a:latin typeface="+mn-lt"/>
              <a:ea typeface="+mn-ea"/>
              <a:cs typeface="+mn-cs"/>
            </a:endParaRPr>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30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30</a:t>
            </a:fld>
            <a:endParaRPr lang="fr-FR">
              <a:solidFill>
                <a:prstClr val="black"/>
              </a:solidFill>
            </a:endParaRPr>
          </a:p>
        </p:txBody>
      </p:sp>
    </p:spTree>
    <p:extLst>
      <p:ext uri="{BB962C8B-B14F-4D97-AF65-F5344CB8AC3E}">
        <p14:creationId xmlns:p14="http://schemas.microsoft.com/office/powerpoint/2010/main" val="29972157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smtClean="0"/>
              <a:t>Diapo 31. Types d’interventions de lutte contre les carences en micronutriments</a:t>
            </a:r>
          </a:p>
          <a:p>
            <a:endParaRPr lang="fr-FR" b="1" dirty="0" smtClean="0"/>
          </a:p>
          <a:p>
            <a:r>
              <a:rPr lang="fr-FR" sz="1200" kern="1200" dirty="0" smtClean="0">
                <a:solidFill>
                  <a:schemeClr val="tx1"/>
                </a:solidFill>
                <a:effectLst/>
                <a:latin typeface="+mn-lt"/>
                <a:ea typeface="+mn-ea"/>
                <a:cs typeface="+mn-cs"/>
              </a:rPr>
              <a:t>L’approche de prévention la plus efficace est une combinaison de stratégies qui pourraient être classées en quatre catégories : </a:t>
            </a: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smtClean="0">
                <a:solidFill>
                  <a:schemeClr val="tx1"/>
                </a:solidFill>
                <a:effectLst/>
                <a:latin typeface="+mn-lt"/>
                <a:ea typeface="+mn-ea"/>
                <a:cs typeface="+mn-cs"/>
              </a:rPr>
              <a:t>La supplémentation de type médicamenteux ;</a:t>
            </a: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smtClean="0">
                <a:solidFill>
                  <a:schemeClr val="tx1"/>
                </a:solidFill>
                <a:effectLst/>
                <a:latin typeface="+mn-lt"/>
                <a:ea typeface="+mn-ea"/>
                <a:cs typeface="+mn-cs"/>
              </a:rPr>
              <a:t>La fortification (de masse et a domicile) ;</a:t>
            </a: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smtClean="0">
                <a:solidFill>
                  <a:schemeClr val="tx1"/>
                </a:solidFill>
                <a:effectLst/>
                <a:latin typeface="+mn-lt"/>
                <a:ea typeface="+mn-ea"/>
                <a:cs typeface="+mn-cs"/>
              </a:rPr>
              <a:t>La diversification alimentaire par l’amélioration de la disponibilité, de</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l’accès et l’utilisation des aliments riches en micronutriments ;</a:t>
            </a: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smtClean="0">
                <a:solidFill>
                  <a:schemeClr val="tx1"/>
                </a:solidFill>
                <a:effectLst/>
                <a:latin typeface="+mn-lt"/>
                <a:ea typeface="+mn-ea"/>
                <a:cs typeface="+mn-cs"/>
              </a:rPr>
              <a:t>Les Mesures de Sante Publique (mesures sensibles à la nutrition),</a:t>
            </a:r>
            <a:endParaRPr lang="en-GB" sz="1200" kern="1200" dirty="0" smtClean="0">
              <a:solidFill>
                <a:schemeClr val="tx1"/>
              </a:solidFill>
              <a:effectLst/>
              <a:latin typeface="+mn-lt"/>
              <a:ea typeface="+mn-ea"/>
              <a:cs typeface="+mn-cs"/>
            </a:endParaRPr>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30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31</a:t>
            </a:fld>
            <a:endParaRPr lang="fr-FR">
              <a:solidFill>
                <a:prstClr val="black"/>
              </a:solidFill>
            </a:endParaRPr>
          </a:p>
        </p:txBody>
      </p:sp>
    </p:spTree>
    <p:extLst>
      <p:ext uri="{BB962C8B-B14F-4D97-AF65-F5344CB8AC3E}">
        <p14:creationId xmlns:p14="http://schemas.microsoft.com/office/powerpoint/2010/main" val="12329376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kern="1200" dirty="0" smtClean="0">
                <a:solidFill>
                  <a:schemeClr val="tx1"/>
                </a:solidFill>
                <a:effectLst/>
                <a:latin typeface="+mn-lt"/>
                <a:ea typeface="+mn-ea"/>
                <a:cs typeface="+mn-cs"/>
              </a:rPr>
              <a:t>Diapo</a:t>
            </a:r>
            <a:r>
              <a:rPr lang="fr-FR" sz="1200" b="1" kern="1200" baseline="0" dirty="0" smtClean="0">
                <a:solidFill>
                  <a:schemeClr val="tx1"/>
                </a:solidFill>
                <a:effectLst/>
                <a:latin typeface="+mn-lt"/>
                <a:ea typeface="+mn-ea"/>
                <a:cs typeface="+mn-cs"/>
              </a:rPr>
              <a:t> 32.</a:t>
            </a:r>
            <a:r>
              <a:rPr lang="fr-FR" sz="1200" b="1" kern="1200" dirty="0" smtClean="0">
                <a:solidFill>
                  <a:schemeClr val="tx1"/>
                </a:solidFill>
                <a:effectLst/>
                <a:latin typeface="+mn-lt"/>
                <a:ea typeface="+mn-ea"/>
                <a:cs typeface="+mn-cs"/>
              </a:rPr>
              <a:t> Supplémentation</a:t>
            </a:r>
          </a:p>
          <a:p>
            <a:endParaRPr lang="fr-FR" sz="1200" b="1"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On désigne par </a:t>
            </a:r>
            <a:r>
              <a:rPr lang="fr-FR" sz="1200" b="1" kern="1200" dirty="0" smtClean="0">
                <a:solidFill>
                  <a:schemeClr val="tx1"/>
                </a:solidFill>
                <a:effectLst/>
                <a:latin typeface="+mn-lt"/>
                <a:ea typeface="+mn-ea"/>
                <a:cs typeface="+mn-cs"/>
              </a:rPr>
              <a:t>supplémentation</a:t>
            </a:r>
            <a:r>
              <a:rPr lang="fr-FR" sz="1200" kern="1200" dirty="0" smtClean="0">
                <a:solidFill>
                  <a:schemeClr val="tx1"/>
                </a:solidFill>
                <a:effectLst/>
                <a:latin typeface="+mn-lt"/>
                <a:ea typeface="+mn-ea"/>
                <a:cs typeface="+mn-cs"/>
              </a:rPr>
              <a:t> la fourniture de doses relativement </a:t>
            </a:r>
            <a:r>
              <a:rPr lang="fr-FR" sz="1200" b="1" kern="1200" dirty="0" smtClean="0">
                <a:solidFill>
                  <a:schemeClr val="tx1"/>
                </a:solidFill>
                <a:effectLst/>
                <a:latin typeface="+mn-lt"/>
                <a:ea typeface="+mn-ea"/>
                <a:cs typeface="+mn-cs"/>
              </a:rPr>
              <a:t>élevées de micronutriments</a:t>
            </a:r>
            <a:r>
              <a:rPr lang="fr-FR" sz="1200" kern="1200" dirty="0" smtClean="0">
                <a:solidFill>
                  <a:schemeClr val="tx1"/>
                </a:solidFill>
                <a:effectLst/>
                <a:latin typeface="+mn-lt"/>
                <a:ea typeface="+mn-ea"/>
                <a:cs typeface="+mn-cs"/>
              </a:rPr>
              <a:t>, habituellement sous la forme de comprimés, de gélules ou de sirop. La supplémentation </a:t>
            </a:r>
            <a:r>
              <a:rPr lang="fr-FR" sz="1200" b="1" kern="1200" dirty="0" smtClean="0">
                <a:solidFill>
                  <a:schemeClr val="tx1"/>
                </a:solidFill>
                <a:effectLst/>
                <a:latin typeface="+mn-lt"/>
                <a:ea typeface="+mn-ea"/>
                <a:cs typeface="+mn-cs"/>
              </a:rPr>
              <a:t>présente l’avantage de pouvoir apporter une quantité optimale </a:t>
            </a:r>
            <a:r>
              <a:rPr lang="fr-FR" sz="1200" kern="1200" dirty="0" smtClean="0">
                <a:solidFill>
                  <a:schemeClr val="tx1"/>
                </a:solidFill>
                <a:effectLst/>
                <a:latin typeface="+mn-lt"/>
                <a:ea typeface="+mn-ea"/>
                <a:cs typeface="+mn-cs"/>
              </a:rPr>
              <a:t>d’un ou plusieurs éléments nutritifs sous une forme hautement absorbable par l’organisme, </a:t>
            </a:r>
            <a:r>
              <a:rPr lang="fr-FR" sz="1200" b="1" kern="1200" dirty="0" smtClean="0">
                <a:solidFill>
                  <a:schemeClr val="tx1"/>
                </a:solidFill>
                <a:effectLst/>
                <a:latin typeface="+mn-lt"/>
                <a:ea typeface="+mn-ea"/>
                <a:cs typeface="+mn-cs"/>
              </a:rPr>
              <a:t>et constitue souvent le moyen le plus rapide de combattre un état de carence </a:t>
            </a:r>
            <a:r>
              <a:rPr lang="fr-FR" sz="1200" kern="1200" dirty="0" smtClean="0">
                <a:solidFill>
                  <a:schemeClr val="tx1"/>
                </a:solidFill>
                <a:effectLst/>
                <a:latin typeface="+mn-lt"/>
                <a:ea typeface="+mn-ea"/>
                <a:cs typeface="+mn-cs"/>
              </a:rPr>
              <a:t>chez des personnes ou des groupes de population identifiés comme carencés.</a:t>
            </a:r>
            <a:endParaRPr lang="x-none" sz="1200" kern="1200" dirty="0" smtClean="0">
              <a:solidFill>
                <a:schemeClr val="tx1"/>
              </a:solidFill>
              <a:effectLst/>
              <a:latin typeface="+mn-lt"/>
              <a:ea typeface="+mn-ea"/>
              <a:cs typeface="+mn-cs"/>
            </a:endParaRPr>
          </a:p>
          <a:p>
            <a:endParaRPr lang="fr-FR" sz="1200" b="1"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La logistique de la supplémentation </a:t>
            </a:r>
            <a:r>
              <a:rPr lang="fr-FR" sz="1200" kern="1200" dirty="0" smtClean="0">
                <a:solidFill>
                  <a:schemeClr val="tx1"/>
                </a:solidFill>
                <a:effectLst/>
                <a:latin typeface="+mn-lt"/>
                <a:ea typeface="+mn-ea"/>
                <a:cs typeface="+mn-cs"/>
              </a:rPr>
              <a:t>nécessite la fourniture et l’achat de micronutriments sous une forme pré-conditionnée relativement coûteuse selon le type de produits, l’existence d’un </a:t>
            </a:r>
            <a:r>
              <a:rPr lang="fr-FR" sz="1200" b="1" kern="1200" dirty="0" smtClean="0">
                <a:solidFill>
                  <a:schemeClr val="tx1"/>
                </a:solidFill>
                <a:effectLst/>
                <a:latin typeface="+mn-lt"/>
                <a:ea typeface="+mn-ea"/>
                <a:cs typeface="+mn-cs"/>
              </a:rPr>
              <a:t>système de distribution efficace et une bonne observance de la part des consommateurs </a:t>
            </a:r>
            <a:r>
              <a:rPr lang="fr-FR" sz="1200" kern="1200" dirty="0" smtClean="0">
                <a:solidFill>
                  <a:schemeClr val="tx1"/>
                </a:solidFill>
                <a:effectLst/>
                <a:latin typeface="+mn-lt"/>
                <a:ea typeface="+mn-ea"/>
                <a:cs typeface="+mn-cs"/>
              </a:rPr>
              <a:t>(surtout si des suppléments doivent être pris de façon prolongée). Un approvisionnement insuffisant et une mauvaise observance sont régulièrement mentionnés par nombre de responsables comme principaux obstacles à la réussite des programmes de supplémentation.</a:t>
            </a:r>
            <a:endParaRPr lang="x-none" sz="1200" kern="1200" dirty="0" smtClean="0">
              <a:solidFill>
                <a:schemeClr val="tx1"/>
              </a:solidFill>
              <a:effectLst/>
              <a:latin typeface="+mn-lt"/>
              <a:ea typeface="+mn-ea"/>
              <a:cs typeface="+mn-cs"/>
            </a:endParaRPr>
          </a:p>
          <a:p>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L’utilisation en routine des suppléments vitamines ou minéraux, sous forme de comprimés, est bien établie avec des protocoles disponibles au sein du système de santé : </a:t>
            </a:r>
            <a:endParaRPr lang="x-none"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smtClean="0">
                <a:solidFill>
                  <a:schemeClr val="tx1"/>
                </a:solidFill>
                <a:effectLst/>
                <a:latin typeface="+mn-lt"/>
                <a:ea typeface="+mn-ea"/>
                <a:cs typeface="+mn-cs"/>
              </a:rPr>
              <a:t>Comprimés de </a:t>
            </a:r>
            <a:r>
              <a:rPr lang="fr-FR" sz="1200" b="1" kern="1200" dirty="0" smtClean="0">
                <a:solidFill>
                  <a:schemeClr val="tx1"/>
                </a:solidFill>
                <a:effectLst/>
                <a:latin typeface="+mn-lt"/>
                <a:ea typeface="+mn-ea"/>
                <a:cs typeface="+mn-cs"/>
              </a:rPr>
              <a:t>fer/</a:t>
            </a:r>
            <a:r>
              <a:rPr lang="fr-FR" sz="1200" b="1" kern="1200" dirty="0" err="1" smtClean="0">
                <a:solidFill>
                  <a:schemeClr val="tx1"/>
                </a:solidFill>
                <a:effectLst/>
                <a:latin typeface="+mn-lt"/>
                <a:ea typeface="+mn-ea"/>
                <a:cs typeface="+mn-cs"/>
              </a:rPr>
              <a:t>folate</a:t>
            </a:r>
            <a:r>
              <a:rPr lang="fr-FR" sz="1200" b="1" kern="120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pour les femmes enceintes;</a:t>
            </a:r>
            <a:endParaRPr lang="x-none"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smtClean="0">
                <a:solidFill>
                  <a:schemeClr val="tx1"/>
                </a:solidFill>
                <a:effectLst/>
                <a:latin typeface="+mn-lt"/>
                <a:ea typeface="+mn-ea"/>
                <a:cs typeface="+mn-cs"/>
              </a:rPr>
              <a:t>Capsules de </a:t>
            </a:r>
            <a:r>
              <a:rPr lang="fr-FR" sz="1200" b="1" kern="1200" dirty="0" smtClean="0">
                <a:solidFill>
                  <a:schemeClr val="tx1"/>
                </a:solidFill>
                <a:effectLst/>
                <a:latin typeface="+mn-lt"/>
                <a:ea typeface="+mn-ea"/>
                <a:cs typeface="+mn-cs"/>
              </a:rPr>
              <a:t>vitamine A</a:t>
            </a:r>
            <a:r>
              <a:rPr lang="fr-FR" sz="1200" kern="1200" dirty="0" smtClean="0">
                <a:solidFill>
                  <a:schemeClr val="tx1"/>
                </a:solidFill>
                <a:effectLst/>
                <a:latin typeface="+mn-lt"/>
                <a:ea typeface="+mn-ea"/>
                <a:cs typeface="+mn-cs"/>
              </a:rPr>
              <a:t> pour les enfants de 6 à 59 mois;</a:t>
            </a:r>
            <a:endParaRPr lang="x-none"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smtClean="0">
                <a:solidFill>
                  <a:schemeClr val="tx1"/>
                </a:solidFill>
                <a:effectLst/>
                <a:latin typeface="+mn-lt"/>
                <a:ea typeface="+mn-ea"/>
                <a:cs typeface="+mn-cs"/>
              </a:rPr>
              <a:t>L'utilisation du </a:t>
            </a:r>
            <a:r>
              <a:rPr lang="fr-FR" sz="1200" b="1" kern="1200" dirty="0" smtClean="0">
                <a:solidFill>
                  <a:schemeClr val="tx1"/>
                </a:solidFill>
                <a:effectLst/>
                <a:latin typeface="+mn-lt"/>
                <a:ea typeface="+mn-ea"/>
                <a:cs typeface="+mn-cs"/>
              </a:rPr>
              <a:t>zinc</a:t>
            </a:r>
            <a:r>
              <a:rPr lang="fr-FR" sz="1200" kern="1200" dirty="0" smtClean="0">
                <a:solidFill>
                  <a:schemeClr val="tx1"/>
                </a:solidFill>
                <a:effectLst/>
                <a:latin typeface="+mn-lt"/>
                <a:ea typeface="+mn-ea"/>
                <a:cs typeface="+mn-cs"/>
              </a:rPr>
              <a:t> dans la prévention de la diarrhée chez les enfants,</a:t>
            </a:r>
            <a:endParaRPr lang="x-none" sz="1200" kern="1200" dirty="0" smtClean="0">
              <a:solidFill>
                <a:schemeClr val="tx1"/>
              </a:solidFill>
              <a:effectLst/>
              <a:latin typeface="+mn-lt"/>
              <a:ea typeface="+mn-ea"/>
              <a:cs typeface="+mn-cs"/>
            </a:endParaRPr>
          </a:p>
          <a:p>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Toute initiative de supplémentation doit être </a:t>
            </a:r>
            <a:r>
              <a:rPr lang="fr-FR" sz="1200" b="1" kern="1200" dirty="0" smtClean="0">
                <a:solidFill>
                  <a:schemeClr val="tx1"/>
                </a:solidFill>
                <a:effectLst/>
                <a:latin typeface="+mn-lt"/>
                <a:ea typeface="+mn-ea"/>
                <a:cs typeface="+mn-cs"/>
              </a:rPr>
              <a:t>accompagnée d'un bon régime alimentaire et de soins de santé appropriés</a:t>
            </a:r>
            <a:r>
              <a:rPr lang="fr-FR" sz="1200" kern="1200" dirty="0" smtClean="0">
                <a:solidFill>
                  <a:schemeClr val="tx1"/>
                </a:solidFill>
                <a:effectLst/>
                <a:latin typeface="+mn-lt"/>
                <a:ea typeface="+mn-ea"/>
                <a:cs typeface="+mn-cs"/>
              </a:rPr>
              <a:t>.</a:t>
            </a:r>
            <a:endParaRPr lang="x-none" sz="1200" kern="1200" dirty="0" smtClean="0">
              <a:solidFill>
                <a:schemeClr val="tx1"/>
              </a:solidFill>
              <a:effectLst/>
              <a:latin typeface="+mn-lt"/>
              <a:ea typeface="+mn-ea"/>
              <a:cs typeface="+mn-cs"/>
            </a:endParaRPr>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1 minute et 30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32</a:t>
            </a:fld>
            <a:endParaRPr lang="fr-FR">
              <a:solidFill>
                <a:prstClr val="black"/>
              </a:solidFill>
            </a:endParaRPr>
          </a:p>
        </p:txBody>
      </p:sp>
    </p:spTree>
    <p:extLst>
      <p:ext uri="{BB962C8B-B14F-4D97-AF65-F5344CB8AC3E}">
        <p14:creationId xmlns:p14="http://schemas.microsoft.com/office/powerpoint/2010/main" val="21944759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smtClean="0"/>
              <a:t>Diapo</a:t>
            </a:r>
            <a:r>
              <a:rPr lang="fr-FR" b="1" baseline="0" dirty="0" smtClean="0"/>
              <a:t> 33. Fortification d’aliments de consommation courante</a:t>
            </a:r>
          </a:p>
          <a:p>
            <a:endParaRPr lang="fr-FR" b="1" baseline="0" dirty="0" smtClean="0"/>
          </a:p>
          <a:p>
            <a:r>
              <a:rPr lang="fr-FR" sz="1200" b="1" kern="1200" dirty="0" smtClean="0">
                <a:solidFill>
                  <a:schemeClr val="tx1"/>
                </a:solidFill>
                <a:effectLst/>
                <a:latin typeface="+mn-lt"/>
                <a:ea typeface="+mn-ea"/>
                <a:cs typeface="+mn-cs"/>
              </a:rPr>
              <a:t>La fortification ou enrichissement des aliments </a:t>
            </a:r>
            <a:r>
              <a:rPr lang="fr-FR" sz="1200" kern="1200" dirty="0" smtClean="0">
                <a:solidFill>
                  <a:schemeClr val="tx1"/>
                </a:solidFill>
                <a:effectLst/>
                <a:latin typeface="+mn-lt"/>
                <a:ea typeface="+mn-ea"/>
                <a:cs typeface="+mn-cs"/>
              </a:rPr>
              <a:t>consiste à incorporer dans un aliment transformé dit vecteur, une quantité donnée d’un nutriment sous une forme appropriée. Dans la mise en place du processus de fortification, la sécurité et les considérations techniques doivent être prises en compte pour décider quels aliments doivent être fortifiés et à quelle dose. Il est également nécessaire de pouvoir se procurer et d’utiliser des composés d’enrichissement (« fortifiants» pré- mélangés) en micronutriments bien absorbés par l’organisme tout en ne modifiant pas les qualités organoleptiques des aliments vecteurs.</a:t>
            </a:r>
          </a:p>
          <a:p>
            <a:endParaRPr lang="fr-FR" sz="1200" b="1"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De nombreux aliments de base transformés sont des vecteurs potentiels </a:t>
            </a:r>
            <a:r>
              <a:rPr lang="fr-FR" sz="1200" kern="1200" dirty="0" smtClean="0">
                <a:solidFill>
                  <a:schemeClr val="tx1"/>
                </a:solidFill>
                <a:effectLst/>
                <a:latin typeface="+mn-lt"/>
                <a:ea typeface="+mn-ea"/>
                <a:cs typeface="+mn-cs"/>
              </a:rPr>
              <a:t>pour l’enrichissement ou la fortification. Il s’agit de la farine, des céréales, les produits laitiers comme par exemple les poudres de lait à faible teneur en matières grasses, le sucre, les huiles de cuisine, le sel et les condiments comme par exemple le bouillon cube. </a:t>
            </a:r>
          </a:p>
          <a:p>
            <a:pPr marL="171450" indent="-171450">
              <a:buFont typeface="Arial" panose="020B0604020202020204" pitchFamily="34" charset="0"/>
              <a:buChar char="•"/>
            </a:pPr>
            <a:r>
              <a:rPr lang="fr-FR" sz="1200" kern="1200" dirty="0" smtClean="0">
                <a:solidFill>
                  <a:schemeClr val="tx1"/>
                </a:solidFill>
                <a:effectLst/>
                <a:latin typeface="+mn-lt"/>
                <a:ea typeface="+mn-ea"/>
                <a:cs typeface="+mn-cs"/>
              </a:rPr>
              <a:t>Le sel est généralement enrichi en iode. </a:t>
            </a: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smtClean="0">
                <a:solidFill>
                  <a:schemeClr val="tx1"/>
                </a:solidFill>
                <a:effectLst/>
                <a:latin typeface="+mn-lt"/>
                <a:ea typeface="+mn-ea"/>
                <a:cs typeface="+mn-cs"/>
              </a:rPr>
              <a:t>La farine de céréales en général et du blé en particulier est enrichie en Fer et </a:t>
            </a:r>
            <a:r>
              <a:rPr lang="fr-FR" sz="1200" kern="1200" dirty="0" err="1" smtClean="0">
                <a:solidFill>
                  <a:schemeClr val="tx1"/>
                </a:solidFill>
                <a:effectLst/>
                <a:latin typeface="+mn-lt"/>
                <a:ea typeface="+mn-ea"/>
                <a:cs typeface="+mn-cs"/>
              </a:rPr>
              <a:t>folates</a:t>
            </a:r>
            <a:r>
              <a:rPr lang="fr-FR" sz="1200" kern="1200" dirty="0" smtClean="0">
                <a:solidFill>
                  <a:schemeClr val="tx1"/>
                </a:solidFill>
                <a:effectLst/>
                <a:latin typeface="+mn-lt"/>
                <a:ea typeface="+mn-ea"/>
                <a:cs typeface="+mn-cs"/>
              </a:rPr>
              <a:t> et en vitamines du groupe B</a:t>
            </a: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smtClean="0">
                <a:solidFill>
                  <a:schemeClr val="tx1"/>
                </a:solidFill>
                <a:effectLst/>
                <a:latin typeface="+mn-lt"/>
                <a:ea typeface="+mn-ea"/>
                <a:cs typeface="+mn-cs"/>
              </a:rPr>
              <a:t>Le sucre, la margarine et les huiles de cuisine sont généralement enrichis en vitamine A</a:t>
            </a: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smtClean="0">
                <a:solidFill>
                  <a:schemeClr val="tx1"/>
                </a:solidFill>
                <a:effectLst/>
                <a:latin typeface="+mn-lt"/>
                <a:ea typeface="+mn-ea"/>
                <a:cs typeface="+mn-cs"/>
              </a:rPr>
              <a:t>Le lait en poudre est généralement enrichi en Vitamines A et D </a:t>
            </a:r>
            <a:endParaRPr lang="en-GB" sz="1200" kern="1200" dirty="0" smtClean="0">
              <a:solidFill>
                <a:schemeClr val="tx1"/>
              </a:solidFill>
              <a:effectLst/>
              <a:latin typeface="+mn-lt"/>
              <a:ea typeface="+mn-ea"/>
              <a:cs typeface="+mn-cs"/>
            </a:endParaRPr>
          </a:p>
          <a:p>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Les aliments de compléments industriels et les farines infantiles sont généralement enrichis en multiples micronutriments </a:t>
            </a:r>
            <a:endParaRPr lang="fr-FR" b="1" dirty="0" smtClean="0"/>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1 minute</a:t>
            </a:r>
            <a:r>
              <a:rPr lang="fr-FR" sz="1200" b="1" baseline="0" dirty="0" smtClean="0">
                <a:solidFill>
                  <a:schemeClr val="accent6">
                    <a:lumMod val="75000"/>
                  </a:schemeClr>
                </a:solidFill>
              </a:rPr>
              <a:t> et 20</a:t>
            </a:r>
            <a:r>
              <a:rPr lang="fr-FR" sz="1200" b="1" dirty="0" smtClean="0">
                <a:solidFill>
                  <a:schemeClr val="accent6">
                    <a:lumMod val="75000"/>
                  </a:schemeClr>
                </a:solidFill>
              </a:rPr>
              <a:t>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33</a:t>
            </a:fld>
            <a:endParaRPr lang="fr-FR">
              <a:solidFill>
                <a:prstClr val="black"/>
              </a:solidFill>
            </a:endParaRPr>
          </a:p>
        </p:txBody>
      </p:sp>
    </p:spTree>
    <p:extLst>
      <p:ext uri="{BB962C8B-B14F-4D97-AF65-F5344CB8AC3E}">
        <p14:creationId xmlns:p14="http://schemas.microsoft.com/office/powerpoint/2010/main" val="30152633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smtClean="0"/>
              <a:t>Diapo 34. Produits pour la prévention de la malnutrition et des carences en micronutriments</a:t>
            </a:r>
          </a:p>
          <a:p>
            <a:endParaRPr lang="fr-FR" b="0" dirty="0" smtClean="0"/>
          </a:p>
          <a:p>
            <a:r>
              <a:rPr lang="fr-FR" b="0" dirty="0" smtClean="0"/>
              <a:t>Ici, vous avez des exemples de produits pour la prévention</a:t>
            </a:r>
            <a:r>
              <a:rPr lang="fr-FR" b="0" baseline="0" dirty="0" smtClean="0"/>
              <a:t> de la malnutrition et des carences en micronutriments. Il ‘agit d’aliment de compléments pour les 6-36 mois ou pour les enfants de 6-24 mois, des compléments nutritionnels à partir de 2 ans ou de condiment complément nutritionnel</a:t>
            </a:r>
            <a:endParaRPr lang="fr-FR" b="0" dirty="0" smtClean="0"/>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35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34</a:t>
            </a:fld>
            <a:endParaRPr lang="fr-FR">
              <a:solidFill>
                <a:prstClr val="black"/>
              </a:solidFill>
            </a:endParaRPr>
          </a:p>
        </p:txBody>
      </p:sp>
    </p:spTree>
    <p:extLst>
      <p:ext uri="{BB962C8B-B14F-4D97-AF65-F5344CB8AC3E}">
        <p14:creationId xmlns:p14="http://schemas.microsoft.com/office/powerpoint/2010/main" val="8153363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smtClean="0"/>
              <a:t>Diapo 35. Produits pour la prévention de la malnutrition et des carences en micronutriments</a:t>
            </a:r>
          </a:p>
          <a:p>
            <a:endParaRPr lang="fr-FR"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b="0" dirty="0" smtClean="0"/>
              <a:t>Voici encore des exemples de produits pour la prévention</a:t>
            </a:r>
            <a:r>
              <a:rPr lang="fr-FR" b="0" baseline="0" dirty="0" smtClean="0"/>
              <a:t> des carences en micronutriments ou de l’anémie et de compléments nutritionnels.</a:t>
            </a:r>
            <a:endParaRPr lang="fr-FR" b="0" dirty="0" smtClean="0"/>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10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35</a:t>
            </a:fld>
            <a:endParaRPr lang="fr-FR">
              <a:solidFill>
                <a:prstClr val="black"/>
              </a:solidFill>
            </a:endParaRPr>
          </a:p>
        </p:txBody>
      </p:sp>
    </p:spTree>
    <p:extLst>
      <p:ext uri="{BB962C8B-B14F-4D97-AF65-F5344CB8AC3E}">
        <p14:creationId xmlns:p14="http://schemas.microsoft.com/office/powerpoint/2010/main" val="396519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kern="1200" dirty="0" smtClean="0">
                <a:solidFill>
                  <a:schemeClr val="tx1"/>
                </a:solidFill>
                <a:effectLst/>
                <a:latin typeface="+mn-lt"/>
                <a:ea typeface="+mn-ea"/>
                <a:cs typeface="+mn-cs"/>
              </a:rPr>
              <a:t>Diapo 36.</a:t>
            </a:r>
            <a:r>
              <a:rPr lang="fr-FR" sz="1200" b="1" kern="1200" baseline="0" dirty="0" smtClean="0">
                <a:solidFill>
                  <a:schemeClr val="tx1"/>
                </a:solidFill>
                <a:effectLst/>
                <a:latin typeface="+mn-lt"/>
                <a:ea typeface="+mn-ea"/>
                <a:cs typeface="+mn-cs"/>
              </a:rPr>
              <a:t> Diversification alimentaire</a:t>
            </a:r>
          </a:p>
          <a:p>
            <a:endParaRPr lang="fr-FR" sz="1200" b="1" kern="1200" dirty="0" smtClean="0">
              <a:solidFill>
                <a:schemeClr val="tx1"/>
              </a:solidFill>
              <a:effectLst/>
              <a:latin typeface="+mn-lt"/>
              <a:ea typeface="+mn-ea"/>
              <a:cs typeface="+mn-cs"/>
            </a:endParaRPr>
          </a:p>
          <a:p>
            <a:pPr eaLnBrk="0" hangingPunct="0"/>
            <a:r>
              <a:rPr lang="fr-FR" sz="1200" b="1" kern="1200" dirty="0" smtClean="0">
                <a:solidFill>
                  <a:schemeClr val="tx1"/>
                </a:solidFill>
                <a:effectLst/>
                <a:latin typeface="+mn-lt"/>
                <a:ea typeface="+mn-ea"/>
                <a:cs typeface="+mn-cs"/>
              </a:rPr>
              <a:t>La diversification alimentaire consiste à augmenter </a:t>
            </a:r>
            <a:r>
              <a:rPr lang="fr-FR" sz="1200" kern="1200" dirty="0" smtClean="0">
                <a:solidFill>
                  <a:schemeClr val="tx1"/>
                </a:solidFill>
                <a:effectLst/>
                <a:latin typeface="+mn-lt"/>
                <a:ea typeface="+mn-ea"/>
                <a:cs typeface="+mn-cs"/>
              </a:rPr>
              <a:t>à la fois la quantité et la variété des aliments riches en micronutriments consommés. Elle est le moyen de premier choix pour améliorer la situation nutritionnelle dans une population car elle offre la possibilité d’améliorer simultanément les apports en nombreux constituants de l’alimentation et non seulement en micronutriments.</a:t>
            </a:r>
          </a:p>
          <a:p>
            <a:pPr eaLnBrk="0" hangingPunct="0"/>
            <a:endParaRPr lang="fr-FR" sz="1200" kern="1200" dirty="0" smtClean="0">
              <a:solidFill>
                <a:schemeClr val="tx1"/>
              </a:solidFill>
              <a:effectLst/>
              <a:latin typeface="+mn-lt"/>
              <a:ea typeface="+mn-ea"/>
              <a:cs typeface="+mn-cs"/>
            </a:endParaRPr>
          </a:p>
          <a:p>
            <a:pPr eaLnBrk="0" hangingPunct="0"/>
            <a:r>
              <a:rPr lang="fr-FR" sz="1200" b="1" kern="1200" dirty="0" smtClean="0">
                <a:solidFill>
                  <a:schemeClr val="tx1"/>
                </a:solidFill>
                <a:effectLst/>
                <a:latin typeface="+mn-lt"/>
                <a:ea typeface="+mn-ea"/>
                <a:cs typeface="+mn-cs"/>
              </a:rPr>
              <a:t>Dans la pratique, cela suppose la mise en œuvre de programmes </a:t>
            </a:r>
            <a:r>
              <a:rPr lang="fr-FR" sz="1200" kern="1200" dirty="0" smtClean="0">
                <a:solidFill>
                  <a:schemeClr val="tx1"/>
                </a:solidFill>
                <a:effectLst/>
                <a:latin typeface="+mn-lt"/>
                <a:ea typeface="+mn-ea"/>
                <a:cs typeface="+mn-cs"/>
              </a:rPr>
              <a:t>visant à améliorer la disponibilité, la consommation et l’accessibilité d’aliments riches en micronutriments comme par exemple les aliments d’origine animale, les fruits et les légumes en quantités suffisantes et les légumineuses en particulier chez les personnes à risque ou vulnérables.</a:t>
            </a:r>
          </a:p>
          <a:p>
            <a:pPr eaLnBrk="0" hangingPunct="0"/>
            <a:endParaRPr lang="fr-FR" sz="1200" b="1" kern="1200" dirty="0" smtClean="0">
              <a:solidFill>
                <a:schemeClr val="tx1"/>
              </a:solidFill>
              <a:effectLst/>
              <a:latin typeface="+mn-lt"/>
              <a:ea typeface="+mn-ea"/>
              <a:cs typeface="+mn-cs"/>
            </a:endParaRPr>
          </a:p>
          <a:p>
            <a:pPr eaLnBrk="0" hangingPunct="0"/>
            <a:r>
              <a:rPr lang="fr-FR" sz="1200" b="1" kern="1200" dirty="0" smtClean="0">
                <a:solidFill>
                  <a:schemeClr val="tx1"/>
                </a:solidFill>
                <a:effectLst/>
                <a:latin typeface="+mn-lt"/>
                <a:ea typeface="+mn-ea"/>
                <a:cs typeface="+mn-cs"/>
              </a:rPr>
              <a:t>Dans les communautés les plus pauvres,</a:t>
            </a:r>
            <a:r>
              <a:rPr lang="fr-FR" sz="1200" kern="1200" dirty="0" smtClean="0">
                <a:solidFill>
                  <a:schemeClr val="tx1"/>
                </a:solidFill>
                <a:effectLst/>
                <a:latin typeface="+mn-lt"/>
                <a:ea typeface="+mn-ea"/>
                <a:cs typeface="+mn-cs"/>
              </a:rPr>
              <a:t> il faut aussi veiller à assurer que l’apport alimentaire en matières grasses (huiles et graisses) soit suffisant pour permettre une meilleure absorption des micronutriments présents en quantités limitées dans l’alimentation des enfants.</a:t>
            </a:r>
          </a:p>
          <a:p>
            <a:endParaRPr lang="fr-FR" sz="1200" kern="1200" dirty="0" smtClean="0">
              <a:solidFill>
                <a:schemeClr val="tx1"/>
              </a:solidFill>
              <a:effectLst/>
              <a:latin typeface="+mn-lt"/>
              <a:ea typeface="+mn-ea"/>
              <a:cs typeface="+mn-cs"/>
            </a:endParaRPr>
          </a:p>
          <a:p>
            <a:pPr marL="0" lvl="1" indent="0">
              <a:buFont typeface="Arial" panose="020B0604020202020204" pitchFamily="34" charset="0"/>
              <a:buNone/>
            </a:pPr>
            <a:r>
              <a:rPr lang="fr-FR" sz="1200" dirty="0" smtClean="0">
                <a:solidFill>
                  <a:schemeClr val="accent6">
                    <a:lumMod val="50000"/>
                  </a:schemeClr>
                </a:solidFill>
              </a:rPr>
              <a:t>Il existe</a:t>
            </a:r>
            <a:r>
              <a:rPr lang="fr-FR" sz="1200" baseline="0" dirty="0" smtClean="0">
                <a:solidFill>
                  <a:schemeClr val="accent6">
                    <a:lumMod val="50000"/>
                  </a:schemeClr>
                </a:solidFill>
              </a:rPr>
              <a:t> des l</a:t>
            </a:r>
            <a:r>
              <a:rPr lang="fr-FR" sz="1200" dirty="0" smtClean="0">
                <a:solidFill>
                  <a:schemeClr val="accent6">
                    <a:lumMod val="50000"/>
                  </a:schemeClr>
                </a:solidFill>
              </a:rPr>
              <a:t>imites de ce type de stratégie: 1/ </a:t>
            </a:r>
            <a:r>
              <a:rPr lang="fr-FR" sz="2100" dirty="0" smtClean="0">
                <a:solidFill>
                  <a:schemeClr val="accent3">
                    <a:lumMod val="50000"/>
                  </a:schemeClr>
                </a:solidFill>
              </a:rPr>
              <a:t>Les comportements vis-à-vis la consommation de certains produits et; 2/ l</a:t>
            </a:r>
            <a:r>
              <a:rPr lang="fr-FR" sz="2100" dirty="0" smtClean="0">
                <a:solidFill>
                  <a:schemeClr val="accent1">
                    <a:lumMod val="75000"/>
                  </a:schemeClr>
                </a:solidFill>
              </a:rPr>
              <a:t>e manque de ressources  pour la production et l’acquisition d’aliments de qualité supérieure,</a:t>
            </a:r>
            <a:endParaRPr lang="x-none" sz="2700" dirty="0" smtClean="0">
              <a:solidFill>
                <a:schemeClr val="accent1">
                  <a:lumMod val="75000"/>
                </a:schemeClr>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FR" sz="1200" dirty="0" smtClean="0">
              <a:solidFill>
                <a:schemeClr val="accent6">
                  <a:lumMod val="50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1 minute et 20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36</a:t>
            </a:fld>
            <a:endParaRPr lang="fr-FR">
              <a:solidFill>
                <a:prstClr val="black"/>
              </a:solidFill>
            </a:endParaRPr>
          </a:p>
        </p:txBody>
      </p:sp>
    </p:spTree>
    <p:extLst>
      <p:ext uri="{BB962C8B-B14F-4D97-AF65-F5344CB8AC3E}">
        <p14:creationId xmlns:p14="http://schemas.microsoft.com/office/powerpoint/2010/main" val="17443990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kern="1200" dirty="0" smtClean="0">
                <a:solidFill>
                  <a:schemeClr val="tx1"/>
                </a:solidFill>
                <a:effectLst/>
                <a:latin typeface="+mn-lt"/>
                <a:ea typeface="+mn-ea"/>
                <a:cs typeface="+mn-cs"/>
              </a:rPr>
              <a:t>Diapo 37.</a:t>
            </a:r>
            <a:r>
              <a:rPr lang="fr-FR" sz="1200" b="1" kern="1200" baseline="0" dirty="0" smtClean="0">
                <a:solidFill>
                  <a:schemeClr val="tx1"/>
                </a:solidFill>
                <a:effectLst/>
                <a:latin typeface="+mn-lt"/>
                <a:ea typeface="+mn-ea"/>
                <a:cs typeface="+mn-cs"/>
              </a:rPr>
              <a:t> Diversification alimentaire</a:t>
            </a:r>
          </a:p>
          <a:p>
            <a:endParaRPr lang="fr-FR" sz="1200" b="0" dirty="0" smtClean="0">
              <a:solidFill>
                <a:schemeClr val="accent6">
                  <a:lumMod val="75000"/>
                </a:schemeClr>
              </a:solidFill>
            </a:endParaRPr>
          </a:p>
          <a:p>
            <a:r>
              <a:rPr lang="fr-FR" sz="1200" b="0" dirty="0" smtClean="0">
                <a:solidFill>
                  <a:schemeClr val="accent6">
                    <a:lumMod val="75000"/>
                  </a:schemeClr>
                </a:solidFill>
              </a:rPr>
              <a:t>Bien</a:t>
            </a:r>
            <a:r>
              <a:rPr lang="fr-FR" sz="1200" b="0" baseline="0" dirty="0" smtClean="0">
                <a:solidFill>
                  <a:schemeClr val="accent6">
                    <a:lumMod val="75000"/>
                  </a:schemeClr>
                </a:solidFill>
              </a:rPr>
              <a:t> que l’on enregistre de faibles progrès, la consommation de légumes et de fruits est largement insuffisante au Niger. </a:t>
            </a:r>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endParaRPr lang="fr-FR" sz="1200" b="1"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10 </a:t>
            </a:r>
            <a:r>
              <a:rPr lang="fr-FR" sz="1200" b="1" dirty="0" smtClean="0">
                <a:solidFill>
                  <a:schemeClr val="accent6">
                    <a:lumMod val="75000"/>
                  </a:schemeClr>
                </a:solidFill>
              </a:rPr>
              <a:t>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37</a:t>
            </a:fld>
            <a:endParaRPr lang="fr-FR">
              <a:solidFill>
                <a:prstClr val="black"/>
              </a:solidFill>
            </a:endParaRPr>
          </a:p>
        </p:txBody>
      </p:sp>
    </p:spTree>
    <p:extLst>
      <p:ext uri="{BB962C8B-B14F-4D97-AF65-F5344CB8AC3E}">
        <p14:creationId xmlns:p14="http://schemas.microsoft.com/office/powerpoint/2010/main" val="24215597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smtClean="0"/>
              <a:t>Diapo 38.</a:t>
            </a:r>
            <a:r>
              <a:rPr lang="fr-FR" b="1" baseline="0" dirty="0" smtClean="0"/>
              <a:t> Mesures de sante publique</a:t>
            </a:r>
          </a:p>
          <a:p>
            <a:endParaRPr lang="fr-FR" b="1" baseline="0" dirty="0" smtClean="0"/>
          </a:p>
          <a:p>
            <a:r>
              <a:rPr lang="fr-FR" sz="1200" kern="1200" dirty="0" smtClean="0">
                <a:solidFill>
                  <a:schemeClr val="tx1"/>
                </a:solidFill>
                <a:effectLst/>
                <a:latin typeface="+mn-lt"/>
                <a:ea typeface="+mn-ea"/>
                <a:cs typeface="+mn-cs"/>
              </a:rPr>
              <a:t>En complément aux trois premières interventions spécifiques de lutte contre les carences en micronutriments mentionnées ci-dessus, </a:t>
            </a:r>
            <a:r>
              <a:rPr lang="fr-FR" sz="1200" b="1" kern="1200" dirty="0" smtClean="0">
                <a:solidFill>
                  <a:schemeClr val="tx1"/>
                </a:solidFill>
                <a:effectLst/>
                <a:latin typeface="+mn-lt"/>
                <a:ea typeface="+mn-ea"/>
                <a:cs typeface="+mn-cs"/>
              </a:rPr>
              <a:t>des mesures de santé publique de nature plus générale </a:t>
            </a:r>
            <a:r>
              <a:rPr lang="fr-FR" sz="1200" kern="1200" dirty="0" smtClean="0">
                <a:solidFill>
                  <a:schemeClr val="tx1"/>
                </a:solidFill>
                <a:effectLst/>
                <a:latin typeface="+mn-lt"/>
                <a:ea typeface="+mn-ea"/>
                <a:cs typeface="+mn-cs"/>
              </a:rPr>
              <a:t>sont nécessaires comme interventions sensibles a la nutrition pour appuyer les activités visant à prévenir et combattre la malnutrition par carence en micronutriments. En effet, celles-ci est souvent </a:t>
            </a:r>
            <a:r>
              <a:rPr lang="fr-FR" sz="1200" b="1" kern="1200" dirty="0" smtClean="0">
                <a:solidFill>
                  <a:schemeClr val="tx1"/>
                </a:solidFill>
                <a:effectLst/>
                <a:latin typeface="+mn-lt"/>
                <a:ea typeface="+mn-ea"/>
                <a:cs typeface="+mn-cs"/>
              </a:rPr>
              <a:t>associées par exemple à une prévalence élevée de maladies infectieuses et parasitaires</a:t>
            </a:r>
            <a:r>
              <a:rPr lang="fr-FR" sz="1200" kern="1200" dirty="0" smtClean="0">
                <a:solidFill>
                  <a:schemeClr val="tx1"/>
                </a:solidFill>
                <a:effectLst/>
                <a:latin typeface="+mn-lt"/>
                <a:ea typeface="+mn-ea"/>
                <a:cs typeface="+mn-cs"/>
              </a:rPr>
              <a:t>. Il faudra ainsi lutter contre ces dernières notamment par la vaccination, la lutte antipaludique et la lutte contre les parasites. Il faudrait également veiller à l’amélioration de l’approvisionnement en eau potable et a des ouvrages d’assainissement. D’autres facteurs comme la qualité des soins aux enfants et l’éducation des mères doivent également être pris en compte lors de l’élaboration des mesures de santé publique destinées à combattre cette forme de malnutrition</a:t>
            </a:r>
            <a:endParaRPr lang="fr-FR" b="1" dirty="0" smtClean="0"/>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60 </a:t>
            </a:r>
            <a:r>
              <a:rPr lang="fr-FR" sz="1200" b="1" dirty="0" smtClean="0">
                <a:solidFill>
                  <a:schemeClr val="accent6">
                    <a:lumMod val="75000"/>
                  </a:schemeClr>
                </a:solidFill>
              </a:rPr>
              <a:t>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38</a:t>
            </a:fld>
            <a:endParaRPr lang="fr-FR">
              <a:solidFill>
                <a:prstClr val="black"/>
              </a:solidFill>
            </a:endParaRPr>
          </a:p>
        </p:txBody>
      </p:sp>
    </p:spTree>
    <p:extLst>
      <p:ext uri="{BB962C8B-B14F-4D97-AF65-F5344CB8AC3E}">
        <p14:creationId xmlns:p14="http://schemas.microsoft.com/office/powerpoint/2010/main" val="36287522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kern="1200" dirty="0" smtClean="0">
                <a:solidFill>
                  <a:schemeClr val="tx1"/>
                </a:solidFill>
                <a:effectLst/>
                <a:latin typeface="+mn-lt"/>
                <a:ea typeface="+mn-ea"/>
                <a:cs typeface="+mn-cs"/>
              </a:rPr>
              <a:t>Diapo 39. Quelques projets de lutte contre les carences en micronutriments</a:t>
            </a:r>
          </a:p>
          <a:p>
            <a:endParaRPr lang="fr-FR" sz="12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kern="1200" dirty="0" smtClean="0">
                <a:solidFill>
                  <a:schemeClr val="tx1"/>
                </a:solidFill>
                <a:effectLst/>
                <a:latin typeface="+mn-lt"/>
                <a:ea typeface="+mn-ea"/>
                <a:cs typeface="+mn-cs"/>
              </a:rPr>
              <a:t>Bien entendu, l</a:t>
            </a:r>
            <a:r>
              <a:rPr lang="fr-FR" sz="1200" b="0" dirty="0" smtClean="0"/>
              <a:t>es engagements </a:t>
            </a:r>
            <a:r>
              <a:rPr lang="fr-FR" sz="1200" dirty="0" smtClean="0"/>
              <a:t>de la </a:t>
            </a:r>
            <a:r>
              <a:rPr lang="fr-FR" sz="1200" dirty="0" err="1" smtClean="0"/>
              <a:t>PNSN</a:t>
            </a:r>
            <a:r>
              <a:rPr lang="fr-FR" sz="1200" dirty="0" smtClean="0"/>
              <a:t> concernent également la lutte contre les carences en micronutriments. En pratique il existe des protocoles cliniques de supplémentation, préventifs et curatifs, au niveau des formations sanitaires.</a:t>
            </a:r>
            <a:r>
              <a:rPr lang="fr-FR" sz="1200" baseline="0" dirty="0" smtClean="0"/>
              <a:t> Enfin d</a:t>
            </a:r>
            <a:r>
              <a:rPr lang="fr-FR" sz="1200" dirty="0" smtClean="0"/>
              <a:t>ifférents projets importants sont mis en œuvre</a:t>
            </a:r>
            <a:r>
              <a:rPr lang="fr-FR" sz="1200" baseline="0" dirty="0" smtClean="0"/>
              <a:t> avec </a:t>
            </a:r>
            <a:r>
              <a:rPr lang="fr-FR" sz="1200" dirty="0" smtClean="0"/>
              <a:t>le soutien des grands bailleurs de fonds, des agences de NU et un large éventail d’organisations académiques, de recherche et humanitaires.</a:t>
            </a:r>
          </a:p>
          <a:p>
            <a:endParaRPr lang="fr-FR" dirty="0" smtClean="0"/>
          </a:p>
          <a:p>
            <a:r>
              <a:rPr lang="fr-FR" sz="1200" b="1" kern="1200" dirty="0" smtClean="0">
                <a:solidFill>
                  <a:schemeClr val="tx1"/>
                </a:solidFill>
                <a:effectLst/>
                <a:latin typeface="+mn-lt"/>
                <a:ea typeface="+mn-ea"/>
                <a:cs typeface="+mn-cs"/>
              </a:rPr>
              <a:t>Le Projet « Adolescentes »</a:t>
            </a:r>
            <a:endParaRPr lang="x-none" sz="1200" b="1"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Le projet « Adolescentes » est axé sur la collaboration entre le gouvernement (y-inclut le </a:t>
            </a:r>
            <a:r>
              <a:rPr lang="fr-FR" sz="1200" kern="1200" dirty="0" err="1" smtClean="0">
                <a:solidFill>
                  <a:schemeClr val="tx1"/>
                </a:solidFill>
                <a:effectLst/>
                <a:latin typeface="+mn-lt"/>
                <a:ea typeface="+mn-ea"/>
                <a:cs typeface="+mn-cs"/>
              </a:rPr>
              <a:t>MSP</a:t>
            </a:r>
            <a:r>
              <a:rPr lang="fr-FR" sz="1200" kern="1200" dirty="0" smtClean="0">
                <a:solidFill>
                  <a:schemeClr val="tx1"/>
                </a:solidFill>
                <a:effectLst/>
                <a:latin typeface="+mn-lt"/>
                <a:ea typeface="+mn-ea"/>
                <a:cs typeface="+mn-cs"/>
              </a:rPr>
              <a:t>) avec l’UNICEF, le PAM, </a:t>
            </a:r>
            <a:r>
              <a:rPr lang="fr-FR" sz="1200" kern="1200" dirty="0" err="1" smtClean="0">
                <a:solidFill>
                  <a:schemeClr val="tx1"/>
                </a:solidFill>
                <a:effectLst/>
                <a:latin typeface="+mn-lt"/>
                <a:ea typeface="+mn-ea"/>
                <a:cs typeface="+mn-cs"/>
              </a:rPr>
              <a:t>UNDP</a:t>
            </a:r>
            <a:r>
              <a:rPr lang="fr-FR" sz="1200" kern="1200" dirty="0" smtClean="0">
                <a:solidFill>
                  <a:schemeClr val="tx1"/>
                </a:solidFill>
                <a:effectLst/>
                <a:latin typeface="+mn-lt"/>
                <a:ea typeface="+mn-ea"/>
                <a:cs typeface="+mn-cs"/>
              </a:rPr>
              <a:t> et la Banque Mondiale et cible des filles de 10 à 17 ans scolarisées dans le primaire et le secondaire. Le projet est basé sur une intervention multisectorielle axée sur trois secteurs : la nutrition, la sécurité alimentaire et l’éducation.</a:t>
            </a:r>
            <a:endParaRPr lang="x-none" sz="1200" kern="1200" dirty="0" smtClean="0">
              <a:solidFill>
                <a:schemeClr val="tx1"/>
              </a:solidFill>
              <a:effectLst/>
              <a:latin typeface="+mn-lt"/>
              <a:ea typeface="+mn-ea"/>
              <a:cs typeface="+mn-cs"/>
            </a:endParaRPr>
          </a:p>
          <a:p>
            <a:endParaRPr lang="fr-FR" sz="1200" b="1"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Le projet </a:t>
            </a:r>
            <a:r>
              <a:rPr lang="fr-FR" sz="1200" b="1" kern="1200" dirty="0" err="1" smtClean="0">
                <a:solidFill>
                  <a:schemeClr val="tx1"/>
                </a:solidFill>
                <a:effectLst/>
                <a:latin typeface="+mn-lt"/>
                <a:ea typeface="+mn-ea"/>
                <a:cs typeface="+mn-cs"/>
              </a:rPr>
              <a:t>PAFAN</a:t>
            </a:r>
            <a:endParaRPr lang="x-none" sz="1200" b="1"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Le Projet d’Appui à la Fortification Alimentaire au Niger (</a:t>
            </a:r>
            <a:r>
              <a:rPr lang="fr-FR" sz="1200" kern="1200" dirty="0" err="1" smtClean="0">
                <a:solidFill>
                  <a:schemeClr val="tx1"/>
                </a:solidFill>
                <a:effectLst/>
                <a:latin typeface="+mn-lt"/>
                <a:ea typeface="+mn-ea"/>
                <a:cs typeface="+mn-cs"/>
              </a:rPr>
              <a:t>PAFAN</a:t>
            </a:r>
            <a:r>
              <a:rPr lang="fr-FR" sz="1200" kern="1200" dirty="0" smtClean="0">
                <a:solidFill>
                  <a:schemeClr val="tx1"/>
                </a:solidFill>
                <a:effectLst/>
                <a:latin typeface="+mn-lt"/>
                <a:ea typeface="+mn-ea"/>
                <a:cs typeface="+mn-cs"/>
              </a:rPr>
              <a:t>) a comme objectif le renforcement </a:t>
            </a:r>
            <a:r>
              <a:rPr lang="x-none" sz="1200" kern="1200" dirty="0" smtClean="0">
                <a:solidFill>
                  <a:schemeClr val="tx1"/>
                </a:solidFill>
                <a:effectLst/>
                <a:latin typeface="+mn-lt"/>
                <a:ea typeface="+mn-ea"/>
                <a:cs typeface="+mn-cs"/>
              </a:rPr>
              <a:t>la production locale, la diffusion et la promotion d’aliments fortifiés locaux destinés aux femmes et aux jeunes enfants, et d’appuyer l’état et le secteur privé à créer un cadre favorable pour la consommation de ces produits auprès des populations vulnérables dans 10 départements du Niger. </a:t>
            </a:r>
          </a:p>
          <a:p>
            <a:endParaRPr lang="fr-FR" dirty="0" smtClean="0"/>
          </a:p>
          <a:p>
            <a:r>
              <a:rPr lang="fr-FR" sz="1200" b="1" kern="1200" dirty="0" smtClean="0">
                <a:solidFill>
                  <a:schemeClr val="tx1"/>
                </a:solidFill>
                <a:effectLst/>
                <a:latin typeface="+mn-lt"/>
                <a:ea typeface="+mn-ea"/>
                <a:cs typeface="+mn-cs"/>
              </a:rPr>
              <a:t>Le Projet </a:t>
            </a:r>
            <a:r>
              <a:rPr lang="fr-FR" sz="1200" b="1" kern="1200" dirty="0" err="1" smtClean="0">
                <a:solidFill>
                  <a:schemeClr val="tx1"/>
                </a:solidFill>
                <a:effectLst/>
                <a:latin typeface="+mn-lt"/>
                <a:ea typeface="+mn-ea"/>
                <a:cs typeface="+mn-cs"/>
              </a:rPr>
              <a:t>FOPAT</a:t>
            </a:r>
            <a:endParaRPr lang="x-none" sz="1200" b="1"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Le Projet de Fortification de Produits Alimentaires Transformés (</a:t>
            </a:r>
            <a:r>
              <a:rPr lang="fr-FR" sz="1200" kern="1200" dirty="0" err="1" smtClean="0">
                <a:solidFill>
                  <a:schemeClr val="tx1"/>
                </a:solidFill>
                <a:effectLst/>
                <a:latin typeface="+mn-lt"/>
                <a:ea typeface="+mn-ea"/>
                <a:cs typeface="+mn-cs"/>
              </a:rPr>
              <a:t>FOPAT</a:t>
            </a:r>
            <a:r>
              <a:rPr lang="fr-FR" sz="1200" kern="1200" dirty="0" smtClean="0">
                <a:solidFill>
                  <a:schemeClr val="tx1"/>
                </a:solidFill>
                <a:effectLst/>
                <a:latin typeface="+mn-lt"/>
                <a:ea typeface="+mn-ea"/>
                <a:cs typeface="+mn-cs"/>
              </a:rPr>
              <a:t>)) de consommation courante au Niger vise à appuyer la structuration des filières locales de produits alimentaires transformés. Le projet permettra de développer les capacités adéquates pour que les produits localement transformés puissent être évalués de manière sûre et fiable. Ainsi, le projet prévoit l’accompagnement des autorités compétentes dans l’élaboration d’un cadre juridique sur la fortification alimentaire de masse afin de promouvoir le label « ENRICHI ».</a:t>
            </a:r>
            <a:endParaRPr lang="x-none" sz="1200" kern="1200" dirty="0" smtClean="0">
              <a:solidFill>
                <a:schemeClr val="tx1"/>
              </a:solidFill>
              <a:effectLst/>
              <a:latin typeface="+mn-lt"/>
              <a:ea typeface="+mn-ea"/>
              <a:cs typeface="+mn-cs"/>
            </a:endParaRPr>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2 minutes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39</a:t>
            </a:fld>
            <a:endParaRPr lang="fr-FR">
              <a:solidFill>
                <a:prstClr val="black"/>
              </a:solidFill>
            </a:endParaRPr>
          </a:p>
        </p:txBody>
      </p:sp>
    </p:spTree>
    <p:extLst>
      <p:ext uri="{BB962C8B-B14F-4D97-AF65-F5344CB8AC3E}">
        <p14:creationId xmlns:p14="http://schemas.microsoft.com/office/powerpoint/2010/main" val="3026272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kern="1200" dirty="0" smtClean="0">
                <a:solidFill>
                  <a:schemeClr val="tx1"/>
                </a:solidFill>
                <a:effectLst/>
                <a:latin typeface="+mn-lt"/>
                <a:ea typeface="+mn-ea"/>
                <a:cs typeface="+mn-cs"/>
              </a:rPr>
              <a:t>Diapo 4. Titre de la séance</a:t>
            </a:r>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5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4</a:t>
            </a:fld>
            <a:endParaRPr lang="fr-FR">
              <a:solidFill>
                <a:prstClr val="black"/>
              </a:solidFill>
            </a:endParaRPr>
          </a:p>
        </p:txBody>
      </p:sp>
    </p:spTree>
    <p:extLst>
      <p:ext uri="{BB962C8B-B14F-4D97-AF65-F5344CB8AC3E}">
        <p14:creationId xmlns:p14="http://schemas.microsoft.com/office/powerpoint/2010/main" val="32443204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smtClean="0"/>
              <a:t>Diapo 40. Autres activités préventives</a:t>
            </a:r>
          </a:p>
          <a:p>
            <a:endParaRPr lang="fr-FR" dirty="0" smtClean="0"/>
          </a:p>
          <a:p>
            <a:r>
              <a:rPr lang="fr-FR" dirty="0" smtClean="0"/>
              <a:t>Il s’agit de </a:t>
            </a:r>
            <a:r>
              <a:rPr lang="fr-FR" b="1" dirty="0" smtClean="0"/>
              <a:t>la prévention  de la malnutrition</a:t>
            </a:r>
            <a:r>
              <a:rPr lang="fr-FR" b="1" baseline="0" dirty="0" smtClean="0"/>
              <a:t> chronique chez les enfants de moins de cinq ans, </a:t>
            </a:r>
            <a:r>
              <a:rPr lang="fr-FR" b="1" dirty="0" smtClean="0"/>
              <a:t>des maladies chroniques non transmissibles </a:t>
            </a:r>
            <a:r>
              <a:rPr lang="fr-FR" dirty="0" smtClean="0"/>
              <a:t>liées a l’alimentation</a:t>
            </a:r>
            <a:r>
              <a:rPr lang="fr-FR" baseline="0" dirty="0" smtClean="0"/>
              <a:t> et des distributions généralisées</a:t>
            </a:r>
            <a:endParaRPr lang="fr-FR" dirty="0" smtClean="0"/>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35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40</a:t>
            </a:fld>
            <a:endParaRPr lang="fr-FR">
              <a:solidFill>
                <a:prstClr val="black"/>
              </a:solidFill>
            </a:endParaRPr>
          </a:p>
        </p:txBody>
      </p:sp>
    </p:spTree>
    <p:extLst>
      <p:ext uri="{BB962C8B-B14F-4D97-AF65-F5344CB8AC3E}">
        <p14:creationId xmlns:p14="http://schemas.microsoft.com/office/powerpoint/2010/main" val="13214837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smtClean="0"/>
              <a:t>Diapo 41.</a:t>
            </a:r>
            <a:r>
              <a:rPr lang="fr-FR" b="1" baseline="0" dirty="0" smtClean="0"/>
              <a:t> </a:t>
            </a:r>
            <a:r>
              <a:rPr lang="fr-FR" b="1" dirty="0" smtClean="0"/>
              <a:t> </a:t>
            </a:r>
            <a:r>
              <a:rPr lang="fr-FR" sz="1200" b="1" kern="1200" dirty="0" smtClean="0">
                <a:solidFill>
                  <a:schemeClr val="tx1"/>
                </a:solidFill>
                <a:effectLst/>
                <a:latin typeface="+mn-lt"/>
                <a:ea typeface="+mn-ea"/>
                <a:cs typeface="+mn-cs"/>
              </a:rPr>
              <a:t>La prévention de la malnutrition chronique chez les enfants de moins de cinq ans</a:t>
            </a:r>
            <a:endParaRPr lang="en-GB" sz="1200" b="1" kern="1200" dirty="0" smtClean="0">
              <a:solidFill>
                <a:schemeClr val="tx1"/>
              </a:solidFill>
              <a:effectLst/>
              <a:latin typeface="+mn-lt"/>
              <a:ea typeface="+mn-ea"/>
              <a:cs typeface="+mn-cs"/>
            </a:endParaRPr>
          </a:p>
          <a:p>
            <a:endParaRPr lang="fr-FR" sz="1200" b="1"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La série d'articles la plus récente du </a:t>
            </a:r>
            <a:r>
              <a:rPr lang="fr-FR" sz="1200" b="1" i="1" kern="1200" dirty="0" smtClean="0">
                <a:solidFill>
                  <a:schemeClr val="tx1"/>
                </a:solidFill>
                <a:effectLst/>
                <a:latin typeface="+mn-lt"/>
                <a:ea typeface="+mn-ea"/>
                <a:cs typeface="+mn-cs"/>
              </a:rPr>
              <a:t>Lancet</a:t>
            </a:r>
            <a:r>
              <a:rPr lang="fr-FR" sz="1200" b="1" kern="120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portant sur la dénutrition maternelle et infantile (</a:t>
            </a:r>
            <a:r>
              <a:rPr lang="fr-FR" sz="1200" kern="1200" dirty="0" err="1" smtClean="0">
                <a:solidFill>
                  <a:schemeClr val="tx1"/>
                </a:solidFill>
                <a:effectLst/>
                <a:latin typeface="+mn-lt"/>
                <a:ea typeface="+mn-ea"/>
                <a:cs typeface="+mn-cs"/>
              </a:rPr>
              <a:t>Bhutta</a:t>
            </a:r>
            <a:r>
              <a:rPr lang="fr-FR" sz="1200" kern="1200" dirty="0" smtClean="0">
                <a:solidFill>
                  <a:schemeClr val="tx1"/>
                </a:solidFill>
                <a:effectLst/>
                <a:latin typeface="+mn-lt"/>
                <a:ea typeface="+mn-ea"/>
                <a:cs typeface="+mn-cs"/>
              </a:rPr>
              <a:t> et al, 2013) a estimé que, même en couvrant 90% des interventions spécifiques en matière de nutrition (en traitant la nutrition maternelle, l'alimentation du nourrisson et du jeune enfant (</a:t>
            </a:r>
            <a:r>
              <a:rPr lang="fr-FR" sz="1200" kern="1200" dirty="0" err="1" smtClean="0">
                <a:solidFill>
                  <a:schemeClr val="tx1"/>
                </a:solidFill>
                <a:effectLst/>
                <a:latin typeface="+mn-lt"/>
                <a:ea typeface="+mn-ea"/>
                <a:cs typeface="+mn-cs"/>
              </a:rPr>
              <a:t>ANJE</a:t>
            </a:r>
            <a:r>
              <a:rPr lang="fr-FR" sz="1200" kern="1200" dirty="0" smtClean="0">
                <a:solidFill>
                  <a:schemeClr val="tx1"/>
                </a:solidFill>
                <a:effectLst/>
                <a:latin typeface="+mn-lt"/>
                <a:ea typeface="+mn-ea"/>
                <a:cs typeface="+mn-cs"/>
              </a:rPr>
              <a:t>), les carences en micronutriments et la gestion de la malnutrition aigüe), </a:t>
            </a:r>
            <a:r>
              <a:rPr lang="fr-FR" sz="1200" b="1" kern="1200" dirty="0" smtClean="0">
                <a:solidFill>
                  <a:schemeClr val="tx1"/>
                </a:solidFill>
                <a:effectLst/>
                <a:latin typeface="+mn-lt"/>
                <a:ea typeface="+mn-ea"/>
                <a:cs typeface="+mn-cs"/>
              </a:rPr>
              <a:t>seulement 20% des cas mondiaux de retard de croissance pourraient être évités</a:t>
            </a:r>
            <a:r>
              <a:rPr lang="fr-FR" sz="1200" kern="1200" dirty="0" smtClean="0">
                <a:solidFill>
                  <a:schemeClr val="tx1"/>
                </a:solidFill>
                <a:effectLst/>
                <a:latin typeface="+mn-lt"/>
                <a:ea typeface="+mn-ea"/>
                <a:cs typeface="+mn-cs"/>
              </a:rPr>
              <a:t>. Cela reflète une compréhension largement répandue que l'attention doit également être portée sur les facteurs déterminants de la malnutrition chronique dans un contexte plus large si les réductions doivent être réalisées à grande échelle. Il est donc important de mieux comprendre ce que les autres secteurs peuvent faire et comment ils peuvent contribuer à l'amélioration de la prévention de la malnutrition chronique à grande échelle. La mise en place</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et la montée du mouvement pour le renforcement de la nutrition (SUN) et les objectifs de l'Assemblée mondiale de la Santé (AMS), les objectifs du Développement Durables entre autres initiatives, ont renforcé l'attention portée </a:t>
            </a:r>
            <a:r>
              <a:rPr lang="fr-FR" sz="1200" b="1" kern="1200" dirty="0" smtClean="0">
                <a:solidFill>
                  <a:schemeClr val="tx1"/>
                </a:solidFill>
                <a:effectLst/>
                <a:latin typeface="+mn-lt"/>
                <a:ea typeface="+mn-ea"/>
                <a:cs typeface="+mn-cs"/>
              </a:rPr>
              <a:t>sur la programmation multisectorielle </a:t>
            </a:r>
            <a:r>
              <a:rPr lang="fr-FR" sz="1200" kern="1200" dirty="0" smtClean="0">
                <a:solidFill>
                  <a:schemeClr val="tx1"/>
                </a:solidFill>
                <a:effectLst/>
                <a:latin typeface="+mn-lt"/>
                <a:ea typeface="+mn-ea"/>
                <a:cs typeface="+mn-cs"/>
              </a:rPr>
              <a:t>pour aborder les </a:t>
            </a:r>
            <a:r>
              <a:rPr lang="fr-FR" sz="1200" b="1" kern="1200" dirty="0" smtClean="0">
                <a:solidFill>
                  <a:schemeClr val="tx1"/>
                </a:solidFill>
                <a:effectLst/>
                <a:latin typeface="+mn-lt"/>
                <a:ea typeface="+mn-ea"/>
                <a:cs typeface="+mn-cs"/>
              </a:rPr>
              <a:t>facteurs sous-jacents de la malnutrition</a:t>
            </a:r>
            <a:r>
              <a:rPr lang="fr-FR" sz="1200" b="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avec une attention particulière portée sur </a:t>
            </a:r>
            <a:r>
              <a:rPr lang="fr-FR" sz="1200" b="1" kern="1200" dirty="0" smtClean="0">
                <a:solidFill>
                  <a:schemeClr val="tx1"/>
                </a:solidFill>
                <a:effectLst/>
                <a:latin typeface="+mn-lt"/>
                <a:ea typeface="+mn-ea"/>
                <a:cs typeface="+mn-cs"/>
              </a:rPr>
              <a:t>le retard de croissance</a:t>
            </a:r>
            <a:r>
              <a:rPr lang="fr-FR" sz="1200" kern="1200" dirty="0" smtClean="0">
                <a:solidFill>
                  <a:schemeClr val="tx1"/>
                </a:solidFill>
                <a:effectLst/>
                <a:latin typeface="+mn-lt"/>
                <a:ea typeface="+mn-ea"/>
                <a:cs typeface="+mn-cs"/>
              </a:rPr>
              <a:t>.</a:t>
            </a:r>
            <a:endParaRPr lang="en-GB" sz="1200" kern="1200" dirty="0" smtClean="0">
              <a:solidFill>
                <a:schemeClr val="tx1"/>
              </a:solidFill>
              <a:effectLst/>
              <a:latin typeface="+mn-lt"/>
              <a:ea typeface="+mn-ea"/>
              <a:cs typeface="+mn-cs"/>
            </a:endParaRPr>
          </a:p>
          <a:p>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La </a:t>
            </a:r>
            <a:r>
              <a:rPr lang="fr-FR" sz="1200" kern="1200" dirty="0" err="1" smtClean="0">
                <a:solidFill>
                  <a:schemeClr val="tx1"/>
                </a:solidFill>
                <a:effectLst/>
                <a:latin typeface="+mn-lt"/>
                <a:ea typeface="+mn-ea"/>
                <a:cs typeface="+mn-cs"/>
              </a:rPr>
              <a:t>PNIN</a:t>
            </a:r>
            <a:r>
              <a:rPr lang="fr-FR" sz="1200" kern="1200" dirty="0" smtClean="0">
                <a:solidFill>
                  <a:schemeClr val="tx1"/>
                </a:solidFill>
                <a:effectLst/>
                <a:latin typeface="+mn-lt"/>
                <a:ea typeface="+mn-ea"/>
                <a:cs typeface="+mn-cs"/>
              </a:rPr>
              <a:t> a réalisé en 2019, une analyse sur les déterminants de la malnutrition chronique chez les enfants de moins de cinq au Niger dont les recommandations programmatiques mettent en évidence l’impérieuse nécessité d’associer la mise en œuvre des interventions de prévention dites spécifiques couplées à celles qui agissent sur les déterminants sous-jacents. Nous recommandons comme lecture complémentaire ces rapports pour mieux comprendre les actions définies de prévention de la malnutrition chronique chez les enfants de moins de cinq ans au Niger,</a:t>
            </a:r>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1 minute et 30 </a:t>
            </a:r>
            <a:r>
              <a:rPr lang="fr-FR" sz="1200" b="1" dirty="0" smtClean="0">
                <a:solidFill>
                  <a:schemeClr val="accent6">
                    <a:lumMod val="75000"/>
                  </a:schemeClr>
                </a:solidFill>
              </a:rPr>
              <a:t>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41</a:t>
            </a:fld>
            <a:endParaRPr lang="fr-FR">
              <a:solidFill>
                <a:prstClr val="black"/>
              </a:solidFill>
            </a:endParaRPr>
          </a:p>
        </p:txBody>
      </p:sp>
    </p:spTree>
    <p:extLst>
      <p:ext uri="{BB962C8B-B14F-4D97-AF65-F5344CB8AC3E}">
        <p14:creationId xmlns:p14="http://schemas.microsoft.com/office/powerpoint/2010/main" val="6579908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smtClean="0"/>
              <a:t>Diapo 43: obésité et maladies</a:t>
            </a:r>
            <a:r>
              <a:rPr lang="fr-FR" b="1" baseline="0" dirty="0" smtClean="0"/>
              <a:t> chroniques non transmissibles</a:t>
            </a:r>
            <a:r>
              <a:rPr lang="fr-FR" b="1" dirty="0" smtClean="0"/>
              <a:t> </a:t>
            </a:r>
          </a:p>
          <a:p>
            <a:endParaRPr lang="fr-FR" b="1" dirty="0" smtClean="0"/>
          </a:p>
          <a:p>
            <a:r>
              <a:rPr lang="fr-FR" sz="1200" b="1" kern="1200" dirty="0" smtClean="0">
                <a:solidFill>
                  <a:schemeClr val="tx1"/>
                </a:solidFill>
                <a:effectLst/>
                <a:latin typeface="+mn-lt"/>
                <a:ea typeface="+mn-ea"/>
                <a:cs typeface="+mn-cs"/>
              </a:rPr>
              <a:t>L'obésité</a:t>
            </a:r>
            <a:r>
              <a:rPr lang="fr-FR" sz="1200" kern="1200" dirty="0" smtClean="0">
                <a:solidFill>
                  <a:schemeClr val="tx1"/>
                </a:solidFill>
                <a:effectLst/>
                <a:latin typeface="+mn-lt"/>
                <a:ea typeface="+mn-ea"/>
                <a:cs typeface="+mn-cs"/>
              </a:rPr>
              <a:t> se définit comme </a:t>
            </a:r>
            <a:r>
              <a:rPr lang="fr-FR" sz="1200" b="1" kern="1200" dirty="0" smtClean="0">
                <a:solidFill>
                  <a:schemeClr val="tx1"/>
                </a:solidFill>
                <a:effectLst/>
                <a:latin typeface="+mn-lt"/>
                <a:ea typeface="+mn-ea"/>
                <a:cs typeface="+mn-cs"/>
              </a:rPr>
              <a:t>un excès de graisses corporelle</a:t>
            </a:r>
            <a:r>
              <a:rPr lang="fr-FR" sz="1200" kern="1200" dirty="0" smtClean="0">
                <a:solidFill>
                  <a:schemeClr val="tx1"/>
                </a:solidFill>
                <a:effectLst/>
                <a:latin typeface="+mn-lt"/>
                <a:ea typeface="+mn-ea"/>
                <a:cs typeface="+mn-cs"/>
              </a:rPr>
              <a:t>. </a:t>
            </a:r>
          </a:p>
          <a:p>
            <a:r>
              <a:rPr lang="fr-FR" sz="1200" b="1" kern="1200" dirty="0" smtClean="0">
                <a:solidFill>
                  <a:schemeClr val="tx1"/>
                </a:solidFill>
                <a:effectLst/>
                <a:latin typeface="+mn-lt"/>
                <a:ea typeface="+mn-ea"/>
                <a:cs typeface="+mn-cs"/>
              </a:rPr>
              <a:t>L'obésité</a:t>
            </a:r>
            <a:r>
              <a:rPr lang="fr-FR" sz="1200" kern="1200" dirty="0" smtClean="0">
                <a:solidFill>
                  <a:schemeClr val="tx1"/>
                </a:solidFill>
                <a:effectLst/>
                <a:latin typeface="+mn-lt"/>
                <a:ea typeface="+mn-ea"/>
                <a:cs typeface="+mn-cs"/>
              </a:rPr>
              <a:t> induit de nombreux risques de santé. Il s’agit notamment de: (i) </a:t>
            </a:r>
            <a:r>
              <a:rPr lang="fr-FR" sz="1200" b="1" i="1" kern="1200" dirty="0" smtClean="0">
                <a:solidFill>
                  <a:schemeClr val="tx1"/>
                </a:solidFill>
                <a:effectLst/>
                <a:latin typeface="+mn-lt"/>
                <a:ea typeface="+mn-ea"/>
                <a:cs typeface="+mn-cs"/>
              </a:rPr>
              <a:t>Diabète. </a:t>
            </a:r>
            <a:r>
              <a:rPr lang="fr-FR" sz="1200" kern="1200" dirty="0" smtClean="0">
                <a:solidFill>
                  <a:schemeClr val="tx1"/>
                </a:solidFill>
                <a:effectLst/>
                <a:latin typeface="+mn-lt"/>
                <a:ea typeface="+mn-ea"/>
                <a:cs typeface="+mn-cs"/>
              </a:rPr>
              <a:t>L'obésité contribue au diabète de type II non insulino-dépendant survenant à l'âge adulte, généralement après 40 ans. La perte de poids peut suffire à l'améliorer ; (ii) </a:t>
            </a:r>
            <a:r>
              <a:rPr lang="fr-FR" sz="1200" b="1" i="1" kern="1200" dirty="0" smtClean="0">
                <a:solidFill>
                  <a:schemeClr val="tx1"/>
                </a:solidFill>
                <a:effectLst/>
                <a:latin typeface="+mn-lt"/>
                <a:ea typeface="+mn-ea"/>
                <a:cs typeface="+mn-cs"/>
              </a:rPr>
              <a:t>Hypertension et maladies cardiovasculaires.</a:t>
            </a:r>
            <a:r>
              <a:rPr lang="fr-FR" sz="1200" kern="1200" dirty="0" smtClean="0">
                <a:solidFill>
                  <a:schemeClr val="tx1"/>
                </a:solidFill>
                <a:effectLst/>
                <a:latin typeface="+mn-lt"/>
                <a:ea typeface="+mn-ea"/>
                <a:cs typeface="+mn-cs"/>
              </a:rPr>
              <a:t> La relation entre l'obésité et l'hypertension est maintenant démontrée et la perte de poids diminue souvent l'hypertension. L'obésité augmente la résistance des artères d'où un travail supplémentaire pour le cœur, qui peut aboutir à l'insuffisance cardiaque et aux thromboses coronaires ;  (3) </a:t>
            </a:r>
            <a:r>
              <a:rPr lang="fr-FR" sz="1200" b="1" i="1" kern="1200" dirty="0" smtClean="0">
                <a:solidFill>
                  <a:schemeClr val="tx1"/>
                </a:solidFill>
                <a:effectLst/>
                <a:latin typeface="+mn-lt"/>
                <a:ea typeface="+mn-ea"/>
                <a:cs typeface="+mn-cs"/>
              </a:rPr>
              <a:t>Troubles psychologiques.</a:t>
            </a:r>
            <a:r>
              <a:rPr lang="fr-FR" sz="1200" kern="1200" dirty="0" smtClean="0">
                <a:solidFill>
                  <a:schemeClr val="tx1"/>
                </a:solidFill>
                <a:effectLst/>
                <a:latin typeface="+mn-lt"/>
                <a:ea typeface="+mn-ea"/>
                <a:cs typeface="+mn-cs"/>
              </a:rPr>
              <a:t> La souffrance dépend de l'image sociale et personnelle de l'obésité, mais il y a souvent des troubles graves autant chez les enfants que chez les adultes plus souvent de sexe féminin.</a:t>
            </a:r>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60 </a:t>
            </a:r>
            <a:r>
              <a:rPr lang="fr-FR" sz="1200" b="1" dirty="0" smtClean="0">
                <a:solidFill>
                  <a:schemeClr val="accent6">
                    <a:lumMod val="75000"/>
                  </a:schemeClr>
                </a:solidFill>
              </a:rPr>
              <a:t>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42</a:t>
            </a:fld>
            <a:endParaRPr lang="fr-FR">
              <a:solidFill>
                <a:prstClr val="black"/>
              </a:solidFill>
            </a:endParaRPr>
          </a:p>
        </p:txBody>
      </p:sp>
    </p:spTree>
    <p:extLst>
      <p:ext uri="{BB962C8B-B14F-4D97-AF65-F5344CB8AC3E}">
        <p14:creationId xmlns:p14="http://schemas.microsoft.com/office/powerpoint/2010/main" val="20028642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smtClean="0"/>
              <a:t>Diapo 43. Éléments d’une alimentation saine chez l’adulte</a:t>
            </a:r>
          </a:p>
          <a:p>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Selon l’OMS </a:t>
            </a:r>
            <a:r>
              <a:rPr lang="fr-FR" sz="1200" b="1" kern="1200" dirty="0" smtClean="0">
                <a:solidFill>
                  <a:schemeClr val="tx1"/>
                </a:solidFill>
                <a:effectLst/>
                <a:latin typeface="+mn-lt"/>
                <a:ea typeface="+mn-ea"/>
                <a:cs typeface="+mn-cs"/>
              </a:rPr>
              <a:t>un régime alimentaire sain chez l’adulte contient</a:t>
            </a:r>
            <a:r>
              <a:rPr lang="fr-FR" sz="1200" kern="1200" dirty="0" smtClean="0">
                <a:solidFill>
                  <a:schemeClr val="tx1"/>
                </a:solidFill>
                <a:effectLst/>
                <a:latin typeface="+mn-lt"/>
                <a:ea typeface="+mn-ea"/>
                <a:cs typeface="+mn-cs"/>
              </a:rPr>
              <a:t> : </a:t>
            </a: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FR" sz="1200" b="1" kern="1200" dirty="0" smtClean="0">
                <a:solidFill>
                  <a:schemeClr val="tx1"/>
                </a:solidFill>
                <a:effectLst/>
                <a:latin typeface="+mn-lt"/>
                <a:ea typeface="+mn-ea"/>
                <a:cs typeface="+mn-cs"/>
              </a:rPr>
              <a:t>Fruits, légumes et  céréales entières </a:t>
            </a:r>
            <a:r>
              <a:rPr lang="fr-FR" sz="1200" kern="1200" dirty="0" smtClean="0">
                <a:solidFill>
                  <a:schemeClr val="tx1"/>
                </a:solidFill>
                <a:effectLst/>
                <a:latin typeface="+mn-lt"/>
                <a:ea typeface="+mn-ea"/>
                <a:cs typeface="+mn-cs"/>
              </a:rPr>
              <a:t>non transformées</a:t>
            </a: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FR" sz="1200" b="1" kern="1200" dirty="0" smtClean="0">
                <a:solidFill>
                  <a:schemeClr val="tx1"/>
                </a:solidFill>
                <a:effectLst/>
                <a:latin typeface="+mn-lt"/>
                <a:ea typeface="+mn-ea"/>
                <a:cs typeface="+mn-cs"/>
              </a:rPr>
              <a:t>Au moins </a:t>
            </a:r>
            <a:r>
              <a:rPr lang="fr-FR" sz="1200" b="1" kern="1200" dirty="0" err="1" smtClean="0">
                <a:solidFill>
                  <a:schemeClr val="tx1"/>
                </a:solidFill>
                <a:effectLst/>
                <a:latin typeface="+mn-lt"/>
                <a:ea typeface="+mn-ea"/>
                <a:cs typeface="+mn-cs"/>
              </a:rPr>
              <a:t>400g</a:t>
            </a:r>
            <a:r>
              <a:rPr lang="fr-FR" sz="1200" b="1" kern="1200" dirty="0" smtClean="0">
                <a:solidFill>
                  <a:schemeClr val="tx1"/>
                </a:solidFill>
                <a:effectLst/>
                <a:latin typeface="+mn-lt"/>
                <a:ea typeface="+mn-ea"/>
                <a:cs typeface="+mn-cs"/>
              </a:rPr>
              <a:t> de fruits et légumes par jour</a:t>
            </a:r>
            <a:r>
              <a:rPr lang="fr-FR" sz="1200" kern="1200" dirty="0" smtClean="0">
                <a:solidFill>
                  <a:schemeClr val="tx1"/>
                </a:solidFill>
                <a:effectLst/>
                <a:latin typeface="+mn-lt"/>
                <a:ea typeface="+mn-ea"/>
                <a:cs typeface="+mn-cs"/>
              </a:rPr>
              <a:t>. La pomme de terre, les pates douces, l’igname et le manioc ne sont pas classés parmi les fruits et légumes</a:t>
            </a: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FR" sz="1200" b="1" kern="1200" dirty="0" smtClean="0">
                <a:solidFill>
                  <a:schemeClr val="tx1"/>
                </a:solidFill>
                <a:effectLst/>
                <a:latin typeface="+mn-lt"/>
                <a:ea typeface="+mn-ea"/>
                <a:cs typeface="+mn-cs"/>
              </a:rPr>
              <a:t>Moins de 10% de l’énergie totale </a:t>
            </a:r>
            <a:r>
              <a:rPr lang="fr-FR" sz="1200" kern="1200" dirty="0" smtClean="0">
                <a:solidFill>
                  <a:schemeClr val="tx1"/>
                </a:solidFill>
                <a:effectLst/>
                <a:latin typeface="+mn-lt"/>
                <a:ea typeface="+mn-ea"/>
                <a:cs typeface="+mn-cs"/>
              </a:rPr>
              <a:t>doit provenir </a:t>
            </a:r>
            <a:r>
              <a:rPr lang="fr-FR" sz="1200" b="1" kern="1200" dirty="0" smtClean="0">
                <a:solidFill>
                  <a:schemeClr val="tx1"/>
                </a:solidFill>
                <a:effectLst/>
                <a:latin typeface="+mn-lt"/>
                <a:ea typeface="+mn-ea"/>
                <a:cs typeface="+mn-cs"/>
              </a:rPr>
              <a:t>des sucres libres</a:t>
            </a:r>
            <a:endParaRPr lang="en-GB" sz="1200" b="1"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FR" sz="1200" b="1" kern="1200" dirty="0" smtClean="0">
                <a:solidFill>
                  <a:schemeClr val="tx1"/>
                </a:solidFill>
                <a:effectLst/>
                <a:latin typeface="+mn-lt"/>
                <a:ea typeface="+mn-ea"/>
                <a:cs typeface="+mn-cs"/>
              </a:rPr>
              <a:t>Moins de 30% de l’énergie totale </a:t>
            </a:r>
            <a:r>
              <a:rPr lang="fr-FR" sz="1200" kern="1200" dirty="0" smtClean="0">
                <a:solidFill>
                  <a:schemeClr val="tx1"/>
                </a:solidFill>
                <a:effectLst/>
                <a:latin typeface="+mn-lt"/>
                <a:ea typeface="+mn-ea"/>
                <a:cs typeface="+mn-cs"/>
              </a:rPr>
              <a:t>doit provenir </a:t>
            </a:r>
            <a:r>
              <a:rPr lang="fr-FR" sz="1200" b="1" kern="1200" dirty="0" smtClean="0">
                <a:solidFill>
                  <a:schemeClr val="tx1"/>
                </a:solidFill>
                <a:effectLst/>
                <a:latin typeface="+mn-lt"/>
                <a:ea typeface="+mn-ea"/>
                <a:cs typeface="+mn-cs"/>
              </a:rPr>
              <a:t>des matières grasses</a:t>
            </a:r>
            <a:r>
              <a:rPr lang="fr-FR" sz="1200" kern="1200" dirty="0" smtClean="0">
                <a:solidFill>
                  <a:schemeClr val="tx1"/>
                </a:solidFill>
                <a:effectLst/>
                <a:latin typeface="+mn-lt"/>
                <a:ea typeface="+mn-ea"/>
                <a:cs typeface="+mn-cs"/>
              </a:rPr>
              <a:t>. Les matières grasses non saturées provenant des végétaux (comme par exemple l’huile d’olive ou de l’avocat) sont préférables à celles qui saturées provenant des viandes grasses, du beurre, huile de palme et fromages. De même les matières grasses Transformés provenant des produits industriels transformés, des fritures, des margarines ne font pas partie d’une alimentation saine.</a:t>
            </a: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FR" sz="1200" b="1" kern="1200" dirty="0" smtClean="0">
                <a:solidFill>
                  <a:schemeClr val="tx1"/>
                </a:solidFill>
                <a:effectLst/>
                <a:latin typeface="+mn-lt"/>
                <a:ea typeface="+mn-ea"/>
                <a:cs typeface="+mn-cs"/>
              </a:rPr>
              <a:t>Moins de 5 g par jour de sel </a:t>
            </a:r>
            <a:r>
              <a:rPr lang="fr-FR" sz="1200" kern="1200" dirty="0" smtClean="0">
                <a:solidFill>
                  <a:schemeClr val="tx1"/>
                </a:solidFill>
                <a:effectLst/>
                <a:latin typeface="+mn-lt"/>
                <a:ea typeface="+mn-ea"/>
                <a:cs typeface="+mn-cs"/>
              </a:rPr>
              <a:t>adéquatement </a:t>
            </a:r>
            <a:r>
              <a:rPr lang="fr-FR" sz="1200" b="1" kern="1200" dirty="0" smtClean="0">
                <a:solidFill>
                  <a:schemeClr val="tx1"/>
                </a:solidFill>
                <a:effectLst/>
                <a:latin typeface="+mn-lt"/>
                <a:ea typeface="+mn-ea"/>
                <a:cs typeface="+mn-cs"/>
              </a:rPr>
              <a:t>iodé</a:t>
            </a:r>
            <a:r>
              <a:rPr lang="fr-FR" sz="1200" kern="1200" dirty="0" smtClean="0">
                <a:solidFill>
                  <a:schemeClr val="tx1"/>
                </a:solidFill>
                <a:effectLst/>
                <a:latin typeface="+mn-lt"/>
                <a:ea typeface="+mn-ea"/>
                <a:cs typeface="+mn-cs"/>
              </a:rPr>
              <a:t> (équivalent d’une cuillerée à café) ,</a:t>
            </a:r>
            <a:endParaRPr lang="en-GB"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p>
          <a:p>
            <a:r>
              <a:rPr lang="fr-FR" sz="1200" kern="1200" dirty="0" smtClean="0">
                <a:solidFill>
                  <a:schemeClr val="tx1"/>
                </a:solidFill>
                <a:effectLst/>
                <a:latin typeface="+mn-lt"/>
                <a:ea typeface="+mn-ea"/>
                <a:cs typeface="+mn-cs"/>
              </a:rPr>
              <a:t>La promotion de l’alimentation saine doit être associée à la </a:t>
            </a:r>
            <a:r>
              <a:rPr lang="fr-FR" sz="1200" b="1" kern="1200" dirty="0" smtClean="0">
                <a:solidFill>
                  <a:schemeClr val="tx1"/>
                </a:solidFill>
                <a:effectLst/>
                <a:latin typeface="+mn-lt"/>
                <a:ea typeface="+mn-ea"/>
                <a:cs typeface="+mn-cs"/>
              </a:rPr>
              <a:t>pratique régulière de l’exercice physique sportif.</a:t>
            </a:r>
            <a:endParaRPr lang="en-GB" sz="1200" b="1" kern="1200" dirty="0" smtClean="0">
              <a:solidFill>
                <a:schemeClr val="tx1"/>
              </a:solidFill>
              <a:effectLst/>
              <a:latin typeface="+mn-lt"/>
              <a:ea typeface="+mn-ea"/>
              <a:cs typeface="+mn-cs"/>
            </a:endParaRPr>
          </a:p>
          <a:p>
            <a:endParaRPr lang="fr-FR" sz="1200" b="1" kern="1200" dirty="0" smtClean="0">
              <a:solidFill>
                <a:schemeClr val="tx1"/>
              </a:solidFill>
              <a:effectLst/>
              <a:latin typeface="+mn-lt"/>
              <a:ea typeface="+mn-ea"/>
              <a:cs typeface="+mn-cs"/>
            </a:endParaRPr>
          </a:p>
          <a:p>
            <a:r>
              <a:rPr lang="fr-FR" sz="1200" b="0" kern="1200" dirty="0" smtClean="0">
                <a:solidFill>
                  <a:schemeClr val="tx1"/>
                </a:solidFill>
                <a:effectLst/>
                <a:latin typeface="+mn-lt"/>
                <a:ea typeface="+mn-ea"/>
                <a:cs typeface="+mn-cs"/>
              </a:rPr>
              <a:t>Les conseils d’une alimentation saine </a:t>
            </a:r>
            <a:r>
              <a:rPr lang="fr-FR" sz="1200" b="1" kern="1200" dirty="0" smtClean="0">
                <a:solidFill>
                  <a:schemeClr val="tx1"/>
                </a:solidFill>
                <a:effectLst/>
                <a:latin typeface="+mn-lt"/>
                <a:ea typeface="+mn-ea"/>
                <a:cs typeface="+mn-cs"/>
              </a:rPr>
              <a:t>chez le nourrisson et le jeune enfant </a:t>
            </a:r>
            <a:r>
              <a:rPr lang="fr-FR" sz="1200" b="0" kern="1200" dirty="0" smtClean="0">
                <a:solidFill>
                  <a:schemeClr val="tx1"/>
                </a:solidFill>
                <a:effectLst/>
                <a:latin typeface="+mn-lt"/>
                <a:ea typeface="+mn-ea"/>
                <a:cs typeface="+mn-cs"/>
              </a:rPr>
              <a:t>sont les mêmes que chez l’adulte mais </a:t>
            </a:r>
            <a:r>
              <a:rPr lang="fr-FR" sz="1200" b="1" kern="1200" dirty="0" smtClean="0">
                <a:solidFill>
                  <a:schemeClr val="tx1"/>
                </a:solidFill>
                <a:effectLst/>
                <a:latin typeface="+mn-lt"/>
                <a:ea typeface="+mn-ea"/>
                <a:cs typeface="+mn-cs"/>
              </a:rPr>
              <a:t>les éléments décrits dans le chapitre </a:t>
            </a:r>
            <a:r>
              <a:rPr lang="fr-FR" sz="1200" b="1" kern="1200" dirty="0" err="1" smtClean="0">
                <a:solidFill>
                  <a:schemeClr val="tx1"/>
                </a:solidFill>
                <a:effectLst/>
                <a:latin typeface="+mn-lt"/>
                <a:ea typeface="+mn-ea"/>
                <a:cs typeface="+mn-cs"/>
              </a:rPr>
              <a:t>ANJE</a:t>
            </a:r>
            <a:r>
              <a:rPr lang="fr-FR" sz="1200" b="1" kern="1200" dirty="0" smtClean="0">
                <a:solidFill>
                  <a:schemeClr val="tx1"/>
                </a:solidFill>
                <a:effectLst/>
                <a:latin typeface="+mn-lt"/>
                <a:ea typeface="+mn-ea"/>
                <a:cs typeface="+mn-cs"/>
              </a:rPr>
              <a:t> sont encore</a:t>
            </a:r>
            <a:r>
              <a:rPr lang="fr-FR" sz="1200" b="1" kern="1200" baseline="0" dirty="0" smtClean="0">
                <a:solidFill>
                  <a:schemeClr val="tx1"/>
                </a:solidFill>
                <a:effectLst/>
                <a:latin typeface="+mn-lt"/>
                <a:ea typeface="+mn-ea"/>
                <a:cs typeface="+mn-cs"/>
              </a:rPr>
              <a:t> plus</a:t>
            </a:r>
            <a:r>
              <a:rPr lang="fr-FR" sz="1200" b="1" kern="1200" dirty="0" smtClean="0">
                <a:solidFill>
                  <a:schemeClr val="tx1"/>
                </a:solidFill>
                <a:effectLst/>
                <a:latin typeface="+mn-lt"/>
                <a:ea typeface="+mn-ea"/>
                <a:cs typeface="+mn-cs"/>
              </a:rPr>
              <a:t> importants. </a:t>
            </a:r>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OMS. 2018. Alimentation saine. </a:t>
            </a:r>
            <a:r>
              <a:rPr lang="fr-FR" sz="1200" u="sng" kern="1200" dirty="0" smtClean="0">
                <a:solidFill>
                  <a:schemeClr val="tx1"/>
                </a:solidFill>
                <a:effectLst/>
                <a:latin typeface="+mn-lt"/>
                <a:ea typeface="+mn-ea"/>
                <a:cs typeface="+mn-cs"/>
                <a:hlinkClick r:id="rId3"/>
              </a:rPr>
              <a:t>https://www.who.int/fr/news-room/fact-sheets/detail/healthy-diet</a:t>
            </a:r>
            <a:endParaRPr lang="en-GB"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1 minute et 10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43</a:t>
            </a:fld>
            <a:endParaRPr lang="fr-FR">
              <a:solidFill>
                <a:prstClr val="black"/>
              </a:solidFill>
            </a:endParaRPr>
          </a:p>
        </p:txBody>
      </p:sp>
    </p:spTree>
    <p:extLst>
      <p:ext uri="{BB962C8B-B14F-4D97-AF65-F5344CB8AC3E}">
        <p14:creationId xmlns:p14="http://schemas.microsoft.com/office/powerpoint/2010/main" val="21493668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kern="1200" dirty="0" smtClean="0">
                <a:solidFill>
                  <a:schemeClr val="tx1"/>
                </a:solidFill>
                <a:effectLst/>
                <a:latin typeface="+mn-lt"/>
                <a:ea typeface="+mn-ea"/>
                <a:cs typeface="+mn-cs"/>
              </a:rPr>
              <a:t>Diapo 44.</a:t>
            </a:r>
            <a:r>
              <a:rPr lang="fr-FR" sz="1200" b="1" kern="1200" baseline="0" dirty="0" smtClean="0">
                <a:solidFill>
                  <a:schemeClr val="tx1"/>
                </a:solidFill>
                <a:effectLst/>
                <a:latin typeface="+mn-lt"/>
                <a:ea typeface="+mn-ea"/>
                <a:cs typeface="+mn-cs"/>
              </a:rPr>
              <a:t> D</a:t>
            </a:r>
            <a:r>
              <a:rPr lang="fr-FR" sz="1200" b="1" kern="1200" dirty="0" smtClean="0">
                <a:solidFill>
                  <a:schemeClr val="tx1"/>
                </a:solidFill>
                <a:effectLst/>
                <a:latin typeface="+mn-lt"/>
                <a:ea typeface="+mn-ea"/>
                <a:cs typeface="+mn-cs"/>
              </a:rPr>
              <a:t>istribution</a:t>
            </a:r>
            <a:r>
              <a:rPr lang="fr-FR" sz="1200" b="1" kern="1200" baseline="0" dirty="0" smtClean="0">
                <a:solidFill>
                  <a:schemeClr val="tx1"/>
                </a:solidFill>
                <a:effectLst/>
                <a:latin typeface="+mn-lt"/>
                <a:ea typeface="+mn-ea"/>
                <a:cs typeface="+mn-cs"/>
              </a:rPr>
              <a:t> alimentaire (</a:t>
            </a:r>
            <a:r>
              <a:rPr lang="fr-FR" sz="1200" b="1" kern="1200" baseline="0" dirty="0" err="1" smtClean="0">
                <a:solidFill>
                  <a:schemeClr val="tx1"/>
                </a:solidFill>
                <a:effectLst/>
                <a:latin typeface="+mn-lt"/>
                <a:ea typeface="+mn-ea"/>
                <a:cs typeface="+mn-cs"/>
              </a:rPr>
              <a:t>blanket</a:t>
            </a:r>
            <a:r>
              <a:rPr lang="fr-FR" sz="1200" b="1" kern="1200" baseline="0" dirty="0" smtClean="0">
                <a:solidFill>
                  <a:schemeClr val="tx1"/>
                </a:solidFill>
                <a:effectLst/>
                <a:latin typeface="+mn-lt"/>
                <a:ea typeface="+mn-ea"/>
                <a:cs typeface="+mn-cs"/>
              </a:rPr>
              <a:t>)</a:t>
            </a:r>
          </a:p>
          <a:p>
            <a:endParaRPr lang="fr-FR" sz="1200" b="1"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Les distributions alimentaires </a:t>
            </a:r>
            <a:r>
              <a:rPr lang="fr-FR" sz="1200" kern="1200" dirty="0" smtClean="0">
                <a:solidFill>
                  <a:schemeClr val="tx1"/>
                </a:solidFill>
                <a:effectLst/>
                <a:latin typeface="+mn-lt"/>
                <a:ea typeface="+mn-ea"/>
                <a:cs typeface="+mn-cs"/>
              </a:rPr>
              <a:t>ont lieu pendant </a:t>
            </a:r>
            <a:r>
              <a:rPr lang="fr-FR" sz="1200" b="1" kern="1200" dirty="0" smtClean="0">
                <a:solidFill>
                  <a:schemeClr val="tx1"/>
                </a:solidFill>
                <a:effectLst/>
                <a:latin typeface="+mn-lt"/>
                <a:ea typeface="+mn-ea"/>
                <a:cs typeface="+mn-cs"/>
              </a:rPr>
              <a:t>le période de la soudure ou faible disponibilité alimentaire ou pendant une crise aigüe </a:t>
            </a:r>
            <a:r>
              <a:rPr lang="fr-FR" sz="1200" kern="1200" dirty="0" smtClean="0">
                <a:solidFill>
                  <a:schemeClr val="tx1"/>
                </a:solidFill>
                <a:effectLst/>
                <a:latin typeface="+mn-lt"/>
                <a:ea typeface="+mn-ea"/>
                <a:cs typeface="+mn-cs"/>
              </a:rPr>
              <a:t>(urgences) avec l’objectif de :</a:t>
            </a: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FR" sz="1200" b="1" kern="1200" dirty="0" smtClean="0">
                <a:solidFill>
                  <a:schemeClr val="tx1"/>
                </a:solidFill>
                <a:effectLst/>
                <a:latin typeface="+mn-lt"/>
                <a:ea typeface="+mn-ea"/>
                <a:cs typeface="+mn-cs"/>
              </a:rPr>
              <a:t>Prévenir la dégradation de l’état nutritionnel des populations les plus vulnérables </a:t>
            </a:r>
            <a:r>
              <a:rPr lang="fr-FR" sz="1200" kern="1200" dirty="0" smtClean="0">
                <a:solidFill>
                  <a:schemeClr val="tx1"/>
                </a:solidFill>
                <a:effectLst/>
                <a:latin typeface="+mn-lt"/>
                <a:ea typeface="+mn-ea"/>
                <a:cs typeface="+mn-cs"/>
              </a:rPr>
              <a:t>en périodes de stress ou de crise</a:t>
            </a: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FR" sz="1200" b="1" kern="1200" dirty="0" smtClean="0">
                <a:solidFill>
                  <a:schemeClr val="tx1"/>
                </a:solidFill>
                <a:effectLst/>
                <a:latin typeface="+mn-lt"/>
                <a:ea typeface="+mn-ea"/>
                <a:cs typeface="+mn-cs"/>
              </a:rPr>
              <a:t>Prévenir l’augmentation </a:t>
            </a:r>
            <a:r>
              <a:rPr lang="fr-FR" sz="1200" kern="1200" dirty="0" smtClean="0">
                <a:solidFill>
                  <a:schemeClr val="tx1"/>
                </a:solidFill>
                <a:effectLst/>
                <a:latin typeface="+mn-lt"/>
                <a:ea typeface="+mn-ea"/>
                <a:cs typeface="+mn-cs"/>
              </a:rPr>
              <a:t>du </a:t>
            </a:r>
            <a:r>
              <a:rPr lang="fr-FR" sz="1200" b="1" kern="1200" dirty="0" smtClean="0">
                <a:solidFill>
                  <a:schemeClr val="tx1"/>
                </a:solidFill>
                <a:effectLst/>
                <a:latin typeface="+mn-lt"/>
                <a:ea typeface="+mn-ea"/>
                <a:cs typeface="+mn-cs"/>
              </a:rPr>
              <a:t>nombres d’enfants touchés de Malnutrition Aiguë Modérée (MAM) et MAS durant ces périodes,</a:t>
            </a:r>
            <a:endParaRPr lang="en-GB" sz="1200" b="1" kern="1200" dirty="0" smtClean="0">
              <a:solidFill>
                <a:schemeClr val="tx1"/>
              </a:solidFill>
              <a:effectLst/>
              <a:latin typeface="+mn-lt"/>
              <a:ea typeface="+mn-ea"/>
              <a:cs typeface="+mn-cs"/>
            </a:endParaRPr>
          </a:p>
          <a:p>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Elles ciblent majoritairement </a:t>
            </a:r>
            <a:r>
              <a:rPr lang="fr-FR" sz="1200" b="1" kern="1200" dirty="0" smtClean="0">
                <a:solidFill>
                  <a:schemeClr val="tx1"/>
                </a:solidFill>
                <a:effectLst/>
                <a:latin typeface="+mn-lt"/>
                <a:ea typeface="+mn-ea"/>
                <a:cs typeface="+mn-cs"/>
              </a:rPr>
              <a:t>les enfants de 6 à 23 mois</a:t>
            </a:r>
            <a:r>
              <a:rPr lang="fr-FR" sz="1200" kern="1200" dirty="0" smtClean="0">
                <a:solidFill>
                  <a:schemeClr val="tx1"/>
                </a:solidFill>
                <a:effectLst/>
                <a:latin typeface="+mn-lt"/>
                <a:ea typeface="+mn-ea"/>
                <a:cs typeface="+mn-cs"/>
              </a:rPr>
              <a:t>. Dans certains contextes et si les ressources le permettent elles peuvent aussi cibler </a:t>
            </a:r>
            <a:r>
              <a:rPr lang="fr-FR" sz="1200" b="1" kern="1200" dirty="0" smtClean="0">
                <a:solidFill>
                  <a:schemeClr val="tx1"/>
                </a:solidFill>
                <a:effectLst/>
                <a:latin typeface="+mn-lt"/>
                <a:ea typeface="+mn-ea"/>
                <a:cs typeface="+mn-cs"/>
              </a:rPr>
              <a:t>les femmes enceintes/allaitantes et tous les enfants de moins de 5 ans</a:t>
            </a:r>
            <a:r>
              <a:rPr lang="fr-FR" sz="1200" kern="1200" dirty="0" smtClean="0">
                <a:solidFill>
                  <a:schemeClr val="tx1"/>
                </a:solidFill>
                <a:effectLst/>
                <a:latin typeface="+mn-lt"/>
                <a:ea typeface="+mn-ea"/>
                <a:cs typeface="+mn-cs"/>
              </a:rPr>
              <a:t>.</a:t>
            </a:r>
            <a:endParaRPr lang="en-GB" sz="1200" kern="1200" dirty="0" smtClean="0">
              <a:solidFill>
                <a:schemeClr val="tx1"/>
              </a:solidFill>
              <a:effectLst/>
              <a:latin typeface="+mn-lt"/>
              <a:ea typeface="+mn-ea"/>
              <a:cs typeface="+mn-cs"/>
            </a:endParaRPr>
          </a:p>
          <a:p>
            <a:endParaRPr lang="fr-FR" sz="1200"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Le ciblage</a:t>
            </a:r>
            <a:r>
              <a:rPr lang="fr-FR" sz="1200" kern="1200" dirty="0" smtClean="0">
                <a:solidFill>
                  <a:schemeClr val="tx1"/>
                </a:solidFill>
                <a:effectLst/>
                <a:latin typeface="+mn-lt"/>
                <a:ea typeface="+mn-ea"/>
                <a:cs typeface="+mn-cs"/>
              </a:rPr>
              <a:t> est fait par rapport </a:t>
            </a:r>
            <a:r>
              <a:rPr lang="fr-FR" sz="1200" b="1" kern="1200" dirty="0" smtClean="0">
                <a:solidFill>
                  <a:schemeClr val="tx1"/>
                </a:solidFill>
                <a:effectLst/>
                <a:latin typeface="+mn-lt"/>
                <a:ea typeface="+mn-ea"/>
                <a:cs typeface="+mn-cs"/>
              </a:rPr>
              <a:t>à l’appartenance à un groupe vulnérable sans tenir compte </a:t>
            </a:r>
            <a:r>
              <a:rPr lang="fr-FR" sz="1200" kern="1200" dirty="0" smtClean="0">
                <a:solidFill>
                  <a:schemeClr val="tx1"/>
                </a:solidFill>
                <a:effectLst/>
                <a:latin typeface="+mn-lt"/>
                <a:ea typeface="+mn-ea"/>
                <a:cs typeface="+mn-cs"/>
              </a:rPr>
              <a:t>de la </a:t>
            </a:r>
            <a:r>
              <a:rPr lang="fr-FR" sz="1200" b="1" kern="1200" dirty="0" smtClean="0">
                <a:solidFill>
                  <a:schemeClr val="tx1"/>
                </a:solidFill>
                <a:effectLst/>
                <a:latin typeface="+mn-lt"/>
                <a:ea typeface="+mn-ea"/>
                <a:cs typeface="+mn-cs"/>
              </a:rPr>
              <a:t>condition nutritionnelle des individus de ce groupe</a:t>
            </a:r>
            <a:r>
              <a:rPr lang="fr-FR"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Elles sont généralement des </a:t>
            </a:r>
            <a:r>
              <a:rPr lang="fr-FR" sz="1200" b="1" kern="1200" dirty="0" smtClean="0">
                <a:solidFill>
                  <a:schemeClr val="tx1"/>
                </a:solidFill>
                <a:effectLst/>
                <a:latin typeface="+mn-lt"/>
                <a:ea typeface="+mn-ea"/>
                <a:cs typeface="+mn-cs"/>
              </a:rPr>
              <a:t>interventions à court terme (3-4 mois) </a:t>
            </a:r>
            <a:r>
              <a:rPr lang="fr-FR" sz="1200" kern="1200" dirty="0" smtClean="0">
                <a:solidFill>
                  <a:schemeClr val="tx1"/>
                </a:solidFill>
                <a:effectLst/>
                <a:latin typeface="+mn-lt"/>
                <a:ea typeface="+mn-ea"/>
                <a:cs typeface="+mn-cs"/>
              </a:rPr>
              <a:t>pour permettre aux enfants de surmonter des périodes où le ménage expérimentent des difficultés, mais peuvent également s'inscrire dans des stratégies multisectorielles de protection sociale ou de protection des moyens de subsistance.</a:t>
            </a:r>
            <a:endParaRPr lang="en-GB" sz="1200" kern="1200" dirty="0" smtClean="0">
              <a:solidFill>
                <a:schemeClr val="tx1"/>
              </a:solidFill>
              <a:effectLst/>
              <a:latin typeface="+mn-lt"/>
              <a:ea typeface="+mn-ea"/>
              <a:cs typeface="+mn-cs"/>
            </a:endParaRPr>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60 </a:t>
            </a:r>
            <a:r>
              <a:rPr lang="fr-FR" sz="1200" b="1" dirty="0" smtClean="0">
                <a:solidFill>
                  <a:schemeClr val="accent6">
                    <a:lumMod val="75000"/>
                  </a:schemeClr>
                </a:solidFill>
              </a:rPr>
              <a:t>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44</a:t>
            </a:fld>
            <a:endParaRPr lang="fr-FR">
              <a:solidFill>
                <a:prstClr val="black"/>
              </a:solidFill>
            </a:endParaRPr>
          </a:p>
        </p:txBody>
      </p:sp>
    </p:spTree>
    <p:extLst>
      <p:ext uri="{BB962C8B-B14F-4D97-AF65-F5344CB8AC3E}">
        <p14:creationId xmlns:p14="http://schemas.microsoft.com/office/powerpoint/2010/main" val="8308067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kern="1200" dirty="0" smtClean="0">
                <a:solidFill>
                  <a:schemeClr val="tx1"/>
                </a:solidFill>
                <a:effectLst/>
                <a:latin typeface="+mn-lt"/>
                <a:ea typeface="+mn-ea"/>
                <a:cs typeface="+mn-cs"/>
              </a:rPr>
              <a:t>Diapo 45. Communication et mobilisation sociale</a:t>
            </a:r>
          </a:p>
          <a:p>
            <a:endParaRPr lang="fr-FR" sz="1200" b="1"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Initier cette partie de la session en décrivant (1) </a:t>
            </a:r>
            <a:r>
              <a:rPr lang="fr-FR" sz="1200" kern="1200" dirty="0" err="1" smtClean="0">
                <a:solidFill>
                  <a:schemeClr val="tx1"/>
                </a:solidFill>
                <a:effectLst/>
                <a:latin typeface="+mn-lt"/>
                <a:ea typeface="+mn-ea"/>
                <a:cs typeface="+mn-cs"/>
              </a:rPr>
              <a:t>C4D</a:t>
            </a:r>
            <a:r>
              <a:rPr lang="fr-FR" sz="1200" kern="1200" dirty="0" smtClean="0">
                <a:solidFill>
                  <a:schemeClr val="tx1"/>
                </a:solidFill>
                <a:effectLst/>
                <a:latin typeface="+mn-lt"/>
                <a:ea typeface="+mn-ea"/>
                <a:cs typeface="+mn-cs"/>
              </a:rPr>
              <a:t> – CCC et (2) Mobilisation sociale, en mettant l’accent sur leurs différences conceptuelles mais aussi sur les enjeux qui déterminent leur assemblage du point de vue opérationnel.  </a:t>
            </a:r>
          </a:p>
          <a:p>
            <a:endParaRPr lang="x-none"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Pendant la présentation, demander aux participants d’illustrer ces définitions avec des exemples du Niger.</a:t>
            </a:r>
          </a:p>
          <a:p>
            <a:endParaRPr lang="x-none"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Pour cette partie du module, </a:t>
            </a:r>
            <a:r>
              <a:rPr lang="fr-FR" sz="1200" b="1" kern="1200" dirty="0" smtClean="0">
                <a:solidFill>
                  <a:schemeClr val="tx1"/>
                </a:solidFill>
                <a:effectLst/>
                <a:latin typeface="+mn-lt"/>
                <a:ea typeface="+mn-ea"/>
                <a:cs typeface="+mn-cs"/>
              </a:rPr>
              <a:t>deux exercices sont proposés</a:t>
            </a:r>
            <a:r>
              <a:rPr lang="fr-FR" sz="1200" kern="1200" dirty="0" smtClean="0">
                <a:solidFill>
                  <a:schemeClr val="tx1"/>
                </a:solidFill>
                <a:effectLst/>
                <a:latin typeface="+mn-lt"/>
                <a:ea typeface="+mn-ea"/>
                <a:cs typeface="+mn-cs"/>
              </a:rPr>
              <a:t>. Afin de mieux enrichir le contenu de la session, le facilitateur peut diviser le grand groupe en deux et donner à chaque moitié un exercice différent. </a:t>
            </a:r>
            <a:endParaRPr lang="x-none" sz="1200" kern="1200" dirty="0" smtClean="0">
              <a:solidFill>
                <a:schemeClr val="tx1"/>
              </a:solidFill>
              <a:effectLst/>
              <a:latin typeface="+mn-lt"/>
              <a:ea typeface="+mn-ea"/>
              <a:cs typeface="+mn-cs"/>
            </a:endParaRPr>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35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45</a:t>
            </a:fld>
            <a:endParaRPr lang="fr-FR">
              <a:solidFill>
                <a:prstClr val="black"/>
              </a:solidFill>
            </a:endParaRPr>
          </a:p>
        </p:txBody>
      </p:sp>
    </p:spTree>
    <p:extLst>
      <p:ext uri="{BB962C8B-B14F-4D97-AF65-F5344CB8AC3E}">
        <p14:creationId xmlns:p14="http://schemas.microsoft.com/office/powerpoint/2010/main" val="29988525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fr-FR" sz="1200" b="1" kern="1200" dirty="0" smtClean="0">
                <a:solidFill>
                  <a:schemeClr val="tx1"/>
                </a:solidFill>
                <a:effectLst/>
                <a:latin typeface="+mn-lt"/>
                <a:ea typeface="+mn-ea"/>
                <a:cs typeface="+mn-cs"/>
              </a:rPr>
              <a:t>Diapo 46. Quelques définitions</a:t>
            </a:r>
          </a:p>
          <a:p>
            <a:pPr lvl="0"/>
            <a:endParaRPr lang="fr-FR" sz="1200" b="1" kern="1200" dirty="0" smtClean="0">
              <a:solidFill>
                <a:schemeClr val="tx1"/>
              </a:solidFill>
              <a:effectLst/>
              <a:latin typeface="+mn-lt"/>
              <a:ea typeface="+mn-ea"/>
              <a:cs typeface="+mn-cs"/>
            </a:endParaRPr>
          </a:p>
          <a:p>
            <a:pPr lvl="0"/>
            <a:r>
              <a:rPr lang="fr-FR" sz="1200" b="1" kern="1200" dirty="0" smtClean="0">
                <a:solidFill>
                  <a:schemeClr val="tx1"/>
                </a:solidFill>
                <a:effectLst/>
                <a:latin typeface="+mn-lt"/>
                <a:ea typeface="+mn-ea"/>
                <a:cs typeface="+mn-cs"/>
              </a:rPr>
              <a:t>Communication pour le développement (</a:t>
            </a:r>
            <a:r>
              <a:rPr lang="fr-FR" sz="1200" b="1" kern="1200" dirty="0" err="1" smtClean="0">
                <a:solidFill>
                  <a:schemeClr val="tx1"/>
                </a:solidFill>
                <a:effectLst/>
                <a:latin typeface="+mn-lt"/>
                <a:ea typeface="+mn-ea"/>
                <a:cs typeface="+mn-cs"/>
              </a:rPr>
              <a:t>C4D</a:t>
            </a:r>
            <a:r>
              <a:rPr lang="fr-FR" sz="1200" b="1" kern="120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 il s’agit du processus qui fait partie intégrante des programmes et qui utilise une combinaison d'outils de communication, de canaux et d’approches visant à faciliter le dialogue, la participation et l'engagement auprès des enfants, des familles, des communautés, des réseaux pour un changement social et comportemental positif dans des contextes de développement et d'aide humanitaire.</a:t>
            </a:r>
            <a:endParaRPr lang="x-none" sz="1200" kern="1200" dirty="0" smtClean="0">
              <a:solidFill>
                <a:schemeClr val="tx1"/>
              </a:solidFill>
              <a:effectLst/>
              <a:latin typeface="+mn-lt"/>
              <a:ea typeface="+mn-ea"/>
              <a:cs typeface="+mn-cs"/>
            </a:endParaRPr>
          </a:p>
          <a:p>
            <a:pPr lvl="0"/>
            <a:endParaRPr lang="fr-FR" sz="1200" b="1" kern="1200" dirty="0" smtClean="0">
              <a:solidFill>
                <a:schemeClr val="tx1"/>
              </a:solidFill>
              <a:effectLst/>
              <a:latin typeface="+mn-lt"/>
              <a:ea typeface="+mn-ea"/>
              <a:cs typeface="+mn-cs"/>
            </a:endParaRPr>
          </a:p>
          <a:p>
            <a:pPr lvl="0"/>
            <a:r>
              <a:rPr lang="fr-FR" sz="1200" b="1" kern="1200" dirty="0" smtClean="0">
                <a:solidFill>
                  <a:schemeClr val="tx1"/>
                </a:solidFill>
                <a:effectLst/>
                <a:latin typeface="+mn-lt"/>
                <a:ea typeface="+mn-ea"/>
                <a:cs typeface="+mn-cs"/>
              </a:rPr>
              <a:t>Communication pour le changement de comportement (CCC) : </a:t>
            </a:r>
            <a:r>
              <a:rPr lang="fr-FR" sz="1200" kern="1200" dirty="0" smtClean="0">
                <a:solidFill>
                  <a:schemeClr val="tx1"/>
                </a:solidFill>
                <a:effectLst/>
                <a:latin typeface="+mn-lt"/>
                <a:ea typeface="+mn-ea"/>
                <a:cs typeface="+mn-cs"/>
              </a:rPr>
              <a:t>Il s’agit de l'utilisation stratégique de la communication pour générer des changements positifs sur la santé, l'éducation et d'autres thèmes. La CCC est axée sur un processus interactif, itératif et participatif pour le développement de messages et d’approches adaptés, en utilisant une variété de canaux de communication adaptés à la population, qui motiveront les individus et les communautés aux changements dans les connaissances, les attitudes et les comportements de façon durable. </a:t>
            </a:r>
            <a:endParaRPr lang="x-none" sz="1200" kern="1200" dirty="0" smtClean="0">
              <a:solidFill>
                <a:schemeClr val="tx1"/>
              </a:solidFill>
              <a:effectLst/>
              <a:latin typeface="+mn-lt"/>
              <a:ea typeface="+mn-ea"/>
              <a:cs typeface="+mn-cs"/>
            </a:endParaRPr>
          </a:p>
          <a:p>
            <a:pPr lvl="0"/>
            <a:endParaRPr lang="fr-FR" sz="1200" b="1" kern="1200" dirty="0" smtClean="0">
              <a:solidFill>
                <a:schemeClr val="tx1"/>
              </a:solidFill>
              <a:effectLst/>
              <a:latin typeface="+mn-lt"/>
              <a:ea typeface="+mn-ea"/>
              <a:cs typeface="+mn-cs"/>
            </a:endParaRPr>
          </a:p>
          <a:p>
            <a:pPr lvl="0"/>
            <a:r>
              <a:rPr lang="fr-FR" sz="1200" b="1" kern="1200" dirty="0" smtClean="0">
                <a:solidFill>
                  <a:schemeClr val="tx1"/>
                </a:solidFill>
                <a:effectLst/>
                <a:latin typeface="+mn-lt"/>
                <a:ea typeface="+mn-ea"/>
                <a:cs typeface="+mn-cs"/>
              </a:rPr>
              <a:t>Mobilisation sociale : </a:t>
            </a:r>
            <a:r>
              <a:rPr lang="fr-FR" sz="1200" kern="1200" dirty="0" smtClean="0">
                <a:solidFill>
                  <a:schemeClr val="tx1"/>
                </a:solidFill>
                <a:effectLst/>
                <a:latin typeface="+mn-lt"/>
                <a:ea typeface="+mn-ea"/>
                <a:cs typeface="+mn-cs"/>
              </a:rPr>
              <a:t>Il s’agit du processus continu qui engage et motive divers partenaires intersectoriels aux niveaux nationaux et locaux pour sensibiliser sur un objectif de développement particulier. </a:t>
            </a:r>
          </a:p>
          <a:p>
            <a:pPr marL="171450" lvl="0" indent="-171450">
              <a:buFont typeface="Arial" panose="020B0604020202020204" pitchFamily="34" charset="0"/>
              <a:buChar char="•"/>
            </a:pPr>
            <a:r>
              <a:rPr lang="fr-FR" sz="1200" kern="1200" dirty="0" smtClean="0">
                <a:solidFill>
                  <a:schemeClr val="tx1"/>
                </a:solidFill>
                <a:effectLst/>
                <a:latin typeface="+mn-lt"/>
                <a:ea typeface="+mn-ea"/>
                <a:cs typeface="+mn-cs"/>
              </a:rPr>
              <a:t>L'approche est axée sur les personnes et les communautés en tant qu’agents de leur propre changement. Elle met l'accent sur l'autonomisation des individus et des communautés et cherche à créer un environnement favorable pour le changement. </a:t>
            </a:r>
          </a:p>
          <a:p>
            <a:pPr marL="171450" lvl="0" indent="-171450">
              <a:buFont typeface="Arial" panose="020B0604020202020204" pitchFamily="34" charset="0"/>
              <a:buChar char="•"/>
            </a:pPr>
            <a:r>
              <a:rPr lang="fr-FR" sz="1200" kern="1200" dirty="0" smtClean="0">
                <a:solidFill>
                  <a:schemeClr val="tx1"/>
                </a:solidFill>
                <a:effectLst/>
                <a:latin typeface="+mn-lt"/>
                <a:ea typeface="+mn-ea"/>
                <a:cs typeface="+mn-cs"/>
              </a:rPr>
              <a:t>L'engagement se fait généralement par la communication interpersonnelle (c'est-à-dire le dialogue) entre les partenaires et vise à changer les normes sociales et les structures de responsabilité, à fournir des solutions durables et multidimensionnelles à des problèmes sociaux et à créer une demande et une utilisation des services de qualité.</a:t>
            </a:r>
            <a:endParaRPr lang="x-none" sz="1200" kern="1200" dirty="0" smtClean="0">
              <a:solidFill>
                <a:schemeClr val="tx1"/>
              </a:solidFill>
              <a:effectLst/>
              <a:latin typeface="+mn-lt"/>
              <a:ea typeface="+mn-ea"/>
              <a:cs typeface="+mn-cs"/>
            </a:endParaRPr>
          </a:p>
          <a:p>
            <a:endParaRPr lang="fr-FR" dirty="0" smtClean="0"/>
          </a:p>
          <a:p>
            <a:pPr marL="0" lvl="0" indent="0">
              <a:lnSpc>
                <a:spcPct val="100000"/>
              </a:lnSpc>
              <a:buFont typeface="Arial" panose="020B0604020202020204" pitchFamily="34" charset="0"/>
              <a:buNone/>
            </a:pPr>
            <a:r>
              <a:rPr lang="fr-FR" sz="1200" b="1" dirty="0" smtClean="0">
                <a:solidFill>
                  <a:schemeClr val="accent6">
                    <a:lumMod val="75000"/>
                  </a:schemeClr>
                </a:solidFill>
              </a:rPr>
              <a:t>1 minute et 50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46</a:t>
            </a:fld>
            <a:endParaRPr lang="fr-FR">
              <a:solidFill>
                <a:prstClr val="black"/>
              </a:solidFill>
            </a:endParaRPr>
          </a:p>
        </p:txBody>
      </p:sp>
    </p:spTree>
    <p:extLst>
      <p:ext uri="{BB962C8B-B14F-4D97-AF65-F5344CB8AC3E}">
        <p14:creationId xmlns:p14="http://schemas.microsoft.com/office/powerpoint/2010/main" val="42530835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fr-FR" sz="1200" b="1" kern="1200" dirty="0" smtClean="0">
                <a:solidFill>
                  <a:schemeClr val="tx1"/>
                </a:solidFill>
                <a:effectLst/>
                <a:latin typeface="+mn-lt"/>
                <a:ea typeface="+mn-ea"/>
                <a:cs typeface="+mn-cs"/>
              </a:rPr>
              <a:t>Diapo 47. Les étapes du processus de changement de comportement</a:t>
            </a:r>
          </a:p>
          <a:p>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Pour adopter un comportement précis, l’individu passe par les étapes suivantes :</a:t>
            </a:r>
          </a:p>
          <a:p>
            <a:endParaRPr lang="en-GB"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fr-FR" sz="1200" b="1" i="1" kern="1200" dirty="0" smtClean="0">
                <a:solidFill>
                  <a:schemeClr val="tx1"/>
                </a:solidFill>
                <a:effectLst/>
                <a:latin typeface="+mn-lt"/>
                <a:ea typeface="+mn-ea"/>
                <a:cs typeface="+mn-cs"/>
              </a:rPr>
              <a:t>Étape 1.</a:t>
            </a:r>
            <a:r>
              <a:rPr lang="fr-FR" sz="1200" b="1" i="1" kern="1200" baseline="0" dirty="0" smtClean="0">
                <a:solidFill>
                  <a:schemeClr val="tx1"/>
                </a:solidFill>
                <a:effectLst/>
                <a:latin typeface="+mn-lt"/>
                <a:ea typeface="+mn-ea"/>
                <a:cs typeface="+mn-cs"/>
              </a:rPr>
              <a:t> </a:t>
            </a:r>
            <a:r>
              <a:rPr lang="fr-FR" sz="1200" b="1" i="1" kern="1200" dirty="0" smtClean="0">
                <a:solidFill>
                  <a:schemeClr val="tx1"/>
                </a:solidFill>
                <a:effectLst/>
                <a:latin typeface="+mn-lt"/>
                <a:ea typeface="+mn-ea"/>
                <a:cs typeface="+mn-cs"/>
              </a:rPr>
              <a:t>Inconscience</a:t>
            </a:r>
            <a:r>
              <a:rPr lang="fr-FR" sz="1200" i="1" kern="1200" dirty="0" smtClean="0">
                <a:solidFill>
                  <a:schemeClr val="tx1"/>
                </a:solidFill>
                <a:effectLst/>
                <a:latin typeface="+mn-lt"/>
                <a:ea typeface="+mn-ea"/>
                <a:cs typeface="+mn-cs"/>
              </a:rPr>
              <a:t>.</a:t>
            </a:r>
            <a:r>
              <a:rPr lang="fr-FR" sz="1200" kern="1200" dirty="0" smtClean="0">
                <a:solidFill>
                  <a:schemeClr val="tx1"/>
                </a:solidFill>
                <a:effectLst/>
                <a:latin typeface="+mn-lt"/>
                <a:ea typeface="+mn-ea"/>
                <a:cs typeface="+mn-cs"/>
              </a:rPr>
              <a:t> Il vit sa vie sans se préoccuper de quelque chose.</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Il</a:t>
            </a:r>
            <a:r>
              <a:rPr lang="fr-FR" sz="1200" kern="1200" baseline="0" dirty="0" smtClean="0">
                <a:solidFill>
                  <a:schemeClr val="tx1"/>
                </a:solidFill>
                <a:effectLst/>
                <a:latin typeface="+mn-lt"/>
                <a:ea typeface="+mn-ea"/>
                <a:cs typeface="+mn-cs"/>
              </a:rPr>
              <a:t> agit </a:t>
            </a:r>
            <a:r>
              <a:rPr lang="fr-FR" sz="1200" kern="1200" dirty="0" smtClean="0">
                <a:solidFill>
                  <a:schemeClr val="tx1"/>
                </a:solidFill>
                <a:effectLst/>
                <a:latin typeface="+mn-lt"/>
                <a:ea typeface="+mn-ea"/>
                <a:cs typeface="+mn-cs"/>
              </a:rPr>
              <a:t>selon ses instincts. Il n’a pas conscience du problème.</a:t>
            </a:r>
            <a:endParaRPr lang="en-GB"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fr-FR" sz="1200" b="1" i="1" kern="1200" dirty="0" smtClean="0">
                <a:solidFill>
                  <a:schemeClr val="tx1"/>
                </a:solidFill>
                <a:effectLst/>
                <a:latin typeface="+mn-lt"/>
                <a:ea typeface="+mn-ea"/>
                <a:cs typeface="+mn-cs"/>
              </a:rPr>
              <a:t>Étape 2. Information</a:t>
            </a:r>
            <a:r>
              <a:rPr lang="fr-FR" sz="1200" i="1" kern="1200" dirty="0" smtClean="0">
                <a:solidFill>
                  <a:schemeClr val="tx1"/>
                </a:solidFill>
                <a:effectLst/>
                <a:latin typeface="+mn-lt"/>
                <a:ea typeface="+mn-ea"/>
                <a:cs typeface="+mn-cs"/>
              </a:rPr>
              <a:t>.</a:t>
            </a:r>
            <a:r>
              <a:rPr lang="fr-FR" sz="1200" kern="1200" dirty="0" smtClean="0">
                <a:solidFill>
                  <a:schemeClr val="tx1"/>
                </a:solidFill>
                <a:effectLst/>
                <a:latin typeface="+mn-lt"/>
                <a:ea typeface="+mn-ea"/>
                <a:cs typeface="+mn-cs"/>
              </a:rPr>
              <a:t> Il a une information qui le met dans le doute. Il prend conscience du problème.</a:t>
            </a:r>
            <a:endParaRPr lang="en-GB"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fr-FR" sz="1200" b="1" i="1" kern="1200" dirty="0" smtClean="0">
                <a:solidFill>
                  <a:schemeClr val="tx1"/>
                </a:solidFill>
                <a:effectLst/>
                <a:latin typeface="+mn-lt"/>
                <a:ea typeface="+mn-ea"/>
                <a:cs typeface="+mn-cs"/>
              </a:rPr>
              <a:t>Étape 3.</a:t>
            </a:r>
            <a:r>
              <a:rPr lang="fr-FR" sz="1200" i="1" kern="1200" dirty="0" smtClean="0">
                <a:solidFill>
                  <a:schemeClr val="tx1"/>
                </a:solidFill>
                <a:effectLst/>
                <a:latin typeface="+mn-lt"/>
                <a:ea typeface="+mn-ea"/>
                <a:cs typeface="+mn-cs"/>
              </a:rPr>
              <a:t> </a:t>
            </a:r>
            <a:r>
              <a:rPr lang="fr-FR" sz="1200" b="1" i="1" kern="1200" dirty="0" smtClean="0">
                <a:solidFill>
                  <a:schemeClr val="tx1"/>
                </a:solidFill>
                <a:effectLst/>
                <a:latin typeface="+mn-lt"/>
                <a:ea typeface="+mn-ea"/>
                <a:cs typeface="+mn-cs"/>
              </a:rPr>
              <a:t>Interrogation</a:t>
            </a:r>
            <a:r>
              <a:rPr lang="fr-FR" sz="1200" i="1" kern="1200" dirty="0" smtClean="0">
                <a:solidFill>
                  <a:schemeClr val="tx1"/>
                </a:solidFill>
                <a:effectLst/>
                <a:latin typeface="+mn-lt"/>
                <a:ea typeface="+mn-ea"/>
                <a:cs typeface="+mn-cs"/>
              </a:rPr>
              <a:t>.</a:t>
            </a:r>
            <a:r>
              <a:rPr lang="fr-FR" sz="1200" kern="1200" dirty="0" smtClean="0">
                <a:solidFill>
                  <a:schemeClr val="tx1"/>
                </a:solidFill>
                <a:effectLst/>
                <a:latin typeface="+mn-lt"/>
                <a:ea typeface="+mn-ea"/>
                <a:cs typeface="+mn-cs"/>
              </a:rPr>
              <a:t> Il s’inquiète. Il veut savoir si son comportement lui fait courir un risque. Se pose beaucoup de questions.</a:t>
            </a:r>
            <a:endParaRPr lang="en-GB"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fr-FR" sz="1200" b="1" i="1" kern="1200" dirty="0" smtClean="0">
                <a:solidFill>
                  <a:schemeClr val="tx1"/>
                </a:solidFill>
                <a:effectLst/>
                <a:latin typeface="+mn-lt"/>
                <a:ea typeface="+mn-ea"/>
                <a:cs typeface="+mn-cs"/>
              </a:rPr>
              <a:t>Étape 4</a:t>
            </a:r>
            <a:r>
              <a:rPr lang="fr-FR" sz="1200" b="0" i="1" kern="1200" dirty="0" smtClean="0">
                <a:solidFill>
                  <a:schemeClr val="tx1"/>
                </a:solidFill>
                <a:effectLst/>
                <a:latin typeface="+mn-lt"/>
                <a:ea typeface="+mn-ea"/>
                <a:cs typeface="+mn-cs"/>
              </a:rPr>
              <a:t>.</a:t>
            </a:r>
            <a:r>
              <a:rPr lang="fr-FR" sz="1200" i="1" kern="1200" dirty="0" smtClean="0">
                <a:solidFill>
                  <a:schemeClr val="tx1"/>
                </a:solidFill>
                <a:effectLst/>
                <a:latin typeface="+mn-lt"/>
                <a:ea typeface="+mn-ea"/>
                <a:cs typeface="+mn-cs"/>
              </a:rPr>
              <a:t> </a:t>
            </a:r>
            <a:r>
              <a:rPr lang="fr-FR" sz="1200" b="1" i="1" kern="1200" dirty="0" smtClean="0">
                <a:solidFill>
                  <a:schemeClr val="tx1"/>
                </a:solidFill>
                <a:effectLst/>
                <a:latin typeface="+mn-lt"/>
                <a:ea typeface="+mn-ea"/>
                <a:cs typeface="+mn-cs"/>
              </a:rPr>
              <a:t>Connaissance</a:t>
            </a:r>
            <a:r>
              <a:rPr lang="fr-FR" sz="1200" i="1" kern="1200" dirty="0" smtClean="0">
                <a:solidFill>
                  <a:schemeClr val="tx1"/>
                </a:solidFill>
                <a:effectLst/>
                <a:latin typeface="+mn-lt"/>
                <a:ea typeface="+mn-ea"/>
                <a:cs typeface="+mn-cs"/>
              </a:rPr>
              <a:t>.</a:t>
            </a:r>
            <a:r>
              <a:rPr lang="fr-FR" sz="1200" kern="1200" dirty="0" smtClean="0">
                <a:solidFill>
                  <a:schemeClr val="tx1"/>
                </a:solidFill>
                <a:effectLst/>
                <a:latin typeface="+mn-lt"/>
                <a:ea typeface="+mn-ea"/>
                <a:cs typeface="+mn-cs"/>
              </a:rPr>
              <a:t> Il acquiert des connaissances relatives au problème. Il se souvient de tel ou tel message. Il comprend ce que signifie les messages. Il peut nommer des produits, des méthodes ou d’autres pratiques et/ou des ressources, des services / produits en relation avec les messages.</a:t>
            </a:r>
            <a:endParaRPr lang="en-GB"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fr-FR" sz="1200" b="1" i="1" kern="1200" dirty="0" smtClean="0">
                <a:solidFill>
                  <a:schemeClr val="tx1"/>
                </a:solidFill>
                <a:effectLst/>
                <a:latin typeface="+mn-lt"/>
                <a:ea typeface="+mn-ea"/>
                <a:cs typeface="+mn-cs"/>
              </a:rPr>
              <a:t>Étape 5. Approbation</a:t>
            </a:r>
            <a:r>
              <a:rPr lang="fr-FR" sz="1200" i="1" kern="1200" dirty="0" smtClean="0">
                <a:solidFill>
                  <a:schemeClr val="tx1"/>
                </a:solidFill>
                <a:effectLst/>
                <a:latin typeface="+mn-lt"/>
                <a:ea typeface="+mn-ea"/>
                <a:cs typeface="+mn-cs"/>
              </a:rPr>
              <a:t>.</a:t>
            </a:r>
            <a:r>
              <a:rPr lang="fr-FR" sz="1200" kern="1200" dirty="0" smtClean="0">
                <a:solidFill>
                  <a:schemeClr val="tx1"/>
                </a:solidFill>
                <a:effectLst/>
                <a:latin typeface="+mn-lt"/>
                <a:ea typeface="+mn-ea"/>
                <a:cs typeface="+mn-cs"/>
              </a:rPr>
              <a:t> Il est motivé pour réagir grâce à l’acquisition de connaissances ou compétences destinées à changer les comportements. Il réagit favorablement aux messages. Il parle des messages et du sujet avec des personnes de son entourage (famille, amis). Il approuve la pratique. Il incite la famille, les amis et la communauté à approuver la pratique.</a:t>
            </a:r>
            <a:endParaRPr lang="en-GB"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fr-FR" sz="1200" b="1" i="1" kern="1200" dirty="0" smtClean="0">
                <a:solidFill>
                  <a:schemeClr val="tx1"/>
                </a:solidFill>
                <a:effectLst/>
                <a:latin typeface="+mn-lt"/>
                <a:ea typeface="+mn-ea"/>
                <a:cs typeface="+mn-cs"/>
              </a:rPr>
              <a:t>Étape 6. Intention</a:t>
            </a:r>
            <a:r>
              <a:rPr lang="fr-FR" sz="1200" i="1" kern="1200" dirty="0" smtClean="0">
                <a:solidFill>
                  <a:schemeClr val="tx1"/>
                </a:solidFill>
                <a:effectLst/>
                <a:latin typeface="+mn-lt"/>
                <a:ea typeface="+mn-ea"/>
                <a:cs typeface="+mn-cs"/>
              </a:rPr>
              <a:t>.</a:t>
            </a:r>
            <a:r>
              <a:rPr lang="fr-FR" sz="1200" kern="1200" dirty="0" smtClean="0">
                <a:solidFill>
                  <a:schemeClr val="tx1"/>
                </a:solidFill>
                <a:effectLst/>
                <a:latin typeface="+mn-lt"/>
                <a:ea typeface="+mn-ea"/>
                <a:cs typeface="+mn-cs"/>
              </a:rPr>
              <a:t> Il tente d’adopter le nouveau comportement. Il se rend compte que certaines pratiques qui sont véhiculées par les messages peuvent répondre à un besoin personnel. Il a l’intention de consulter un spécialiste. Il a l’intention d’adopter une pratique sanitaire à un moment donné.</a:t>
            </a:r>
            <a:endParaRPr lang="en-GB"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fr-FR" sz="1200" b="1" i="1" kern="1200" dirty="0" smtClean="0">
                <a:solidFill>
                  <a:schemeClr val="tx1"/>
                </a:solidFill>
                <a:effectLst/>
                <a:latin typeface="+mn-lt"/>
                <a:ea typeface="+mn-ea"/>
                <a:cs typeface="+mn-cs"/>
              </a:rPr>
              <a:t>Étape 7.</a:t>
            </a:r>
            <a:r>
              <a:rPr lang="fr-FR" sz="1200" i="1" kern="1200" dirty="0" smtClean="0">
                <a:solidFill>
                  <a:schemeClr val="tx1"/>
                </a:solidFill>
                <a:effectLst/>
                <a:latin typeface="+mn-lt"/>
                <a:ea typeface="+mn-ea"/>
                <a:cs typeface="+mn-cs"/>
              </a:rPr>
              <a:t> </a:t>
            </a:r>
            <a:r>
              <a:rPr lang="fr-FR" sz="1200" b="1" i="1" kern="1200" dirty="0" smtClean="0">
                <a:solidFill>
                  <a:schemeClr val="tx1"/>
                </a:solidFill>
                <a:effectLst/>
                <a:latin typeface="+mn-lt"/>
                <a:ea typeface="+mn-ea"/>
                <a:cs typeface="+mn-cs"/>
              </a:rPr>
              <a:t>Pratique</a:t>
            </a:r>
            <a:r>
              <a:rPr lang="fr-FR" sz="1200" kern="1200" dirty="0" smtClean="0">
                <a:solidFill>
                  <a:schemeClr val="tx1"/>
                </a:solidFill>
                <a:effectLst/>
                <a:latin typeface="+mn-lt"/>
                <a:ea typeface="+mn-ea"/>
                <a:cs typeface="+mn-cs"/>
              </a:rPr>
              <a:t>. Il s’adresse à un prestataire d’information / produits / services. Il choisit une méthode ou une pratique et commence à s’en servir. Il évalue l’efficacité du changement de comportement et, si le bilan est positif, il continue de s’en servir.</a:t>
            </a:r>
            <a:endParaRPr lang="en-GB"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fr-FR" sz="1200" b="1" i="1" kern="1200" dirty="0" smtClean="0">
                <a:solidFill>
                  <a:schemeClr val="tx1"/>
                </a:solidFill>
                <a:effectLst/>
                <a:latin typeface="+mn-lt"/>
                <a:ea typeface="+mn-ea"/>
                <a:cs typeface="+mn-cs"/>
              </a:rPr>
              <a:t>Étape 8. Plaidoyer</a:t>
            </a:r>
            <a:r>
              <a:rPr lang="fr-FR" sz="1200" kern="1200" dirty="0" smtClean="0">
                <a:solidFill>
                  <a:schemeClr val="tx1"/>
                </a:solidFill>
                <a:effectLst/>
                <a:latin typeface="+mn-lt"/>
                <a:ea typeface="+mn-ea"/>
                <a:cs typeface="+mn-cs"/>
              </a:rPr>
              <a:t>. Il pratique la méthode et en reconnaît les avantages. Il adopte le nouveau comportement de manière durable. Il conseille la pratique à d’autres. Il soutient le projet dans sa communauté,</a:t>
            </a:r>
            <a:endParaRPr lang="fr-FR" sz="1200" b="1" kern="1200" dirty="0" smtClean="0">
              <a:solidFill>
                <a:schemeClr val="tx1"/>
              </a:solidFill>
              <a:effectLst/>
              <a:latin typeface="+mn-lt"/>
              <a:ea typeface="+mn-ea"/>
              <a:cs typeface="+mn-cs"/>
            </a:endParaRPr>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2</a:t>
            </a:r>
            <a:r>
              <a:rPr lang="fr-FR" sz="1200" b="1" baseline="0" dirty="0" smtClean="0">
                <a:solidFill>
                  <a:schemeClr val="accent6">
                    <a:lumMod val="75000"/>
                  </a:schemeClr>
                </a:solidFill>
              </a:rPr>
              <a:t> minutes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47</a:t>
            </a:fld>
            <a:endParaRPr lang="fr-FR">
              <a:solidFill>
                <a:prstClr val="black"/>
              </a:solidFill>
            </a:endParaRPr>
          </a:p>
        </p:txBody>
      </p:sp>
    </p:spTree>
    <p:extLst>
      <p:ext uri="{BB962C8B-B14F-4D97-AF65-F5344CB8AC3E}">
        <p14:creationId xmlns:p14="http://schemas.microsoft.com/office/powerpoint/2010/main" val="18661319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kern="1200" dirty="0" smtClean="0">
                <a:solidFill>
                  <a:schemeClr val="tx1"/>
                </a:solidFill>
                <a:effectLst/>
                <a:latin typeface="+mn-lt"/>
                <a:ea typeface="+mn-ea"/>
                <a:cs typeface="+mn-cs"/>
              </a:rPr>
              <a:t>Diapo 48.</a:t>
            </a:r>
            <a:r>
              <a:rPr lang="fr-FR" sz="1200" b="1" kern="1200" baseline="0" dirty="0" smtClean="0">
                <a:solidFill>
                  <a:schemeClr val="tx1"/>
                </a:solidFill>
                <a:effectLst/>
                <a:latin typeface="+mn-lt"/>
                <a:ea typeface="+mn-ea"/>
                <a:cs typeface="+mn-cs"/>
              </a:rPr>
              <a:t> </a:t>
            </a:r>
            <a:r>
              <a:rPr lang="fr-FR" sz="1200" b="1" kern="1200" dirty="0" smtClean="0">
                <a:solidFill>
                  <a:schemeClr val="tx1"/>
                </a:solidFill>
                <a:effectLst/>
                <a:latin typeface="+mn-lt"/>
                <a:ea typeface="+mn-ea"/>
                <a:cs typeface="+mn-cs"/>
              </a:rPr>
              <a:t>Exercice en groupe -</a:t>
            </a:r>
            <a:r>
              <a:rPr lang="fr-FR" sz="1200" b="1" kern="1200" baseline="0" dirty="0" smtClean="0">
                <a:solidFill>
                  <a:schemeClr val="tx1"/>
                </a:solidFill>
                <a:effectLst/>
                <a:latin typeface="+mn-lt"/>
                <a:ea typeface="+mn-ea"/>
                <a:cs typeface="+mn-cs"/>
              </a:rPr>
              <a:t> </a:t>
            </a:r>
            <a:r>
              <a:rPr lang="fr-FR" sz="1200" b="1" kern="1200" dirty="0" smtClean="0">
                <a:solidFill>
                  <a:schemeClr val="tx1"/>
                </a:solidFill>
                <a:effectLst/>
                <a:latin typeface="+mn-lt"/>
                <a:ea typeface="+mn-ea"/>
                <a:cs typeface="+mn-cs"/>
              </a:rPr>
              <a:t>Sensibilisation sur les perceptions communautaires de la malnutrition</a:t>
            </a:r>
            <a:endParaRPr lang="x-none" sz="1200" b="1" kern="1200" dirty="0" smtClean="0">
              <a:solidFill>
                <a:schemeClr val="tx1"/>
              </a:solidFill>
              <a:effectLst/>
              <a:latin typeface="+mn-lt"/>
              <a:ea typeface="+mn-ea"/>
              <a:cs typeface="+mn-cs"/>
            </a:endParaRPr>
          </a:p>
          <a:p>
            <a:endParaRPr lang="fr-FR" sz="1200" b="1"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Répartir les participants en groupes et leur demander d’écrire </a:t>
            </a:r>
            <a:r>
              <a:rPr lang="fr-FR" sz="1200" kern="1200" dirty="0" smtClean="0">
                <a:solidFill>
                  <a:schemeClr val="tx1"/>
                </a:solidFill>
                <a:effectLst/>
                <a:latin typeface="+mn-lt"/>
                <a:ea typeface="+mn-ea"/>
                <a:cs typeface="+mn-cs"/>
              </a:rPr>
              <a:t>: </a:t>
            </a:r>
          </a:p>
          <a:p>
            <a:endParaRPr lang="x-none"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FR" sz="1200" b="1" kern="1200" dirty="0" smtClean="0">
                <a:solidFill>
                  <a:schemeClr val="tx1"/>
                </a:solidFill>
                <a:effectLst/>
                <a:latin typeface="+mn-lt"/>
                <a:ea typeface="+mn-ea"/>
                <a:cs typeface="+mn-cs"/>
              </a:rPr>
              <a:t>Un terme local pour </a:t>
            </a:r>
            <a:r>
              <a:rPr lang="fr-FR" sz="1200" kern="1200" dirty="0" smtClean="0">
                <a:solidFill>
                  <a:schemeClr val="tx1"/>
                </a:solidFill>
                <a:effectLst/>
                <a:latin typeface="+mn-lt"/>
                <a:ea typeface="+mn-ea"/>
                <a:cs typeface="+mn-cs"/>
              </a:rPr>
              <a:t>« malnutrition »</a:t>
            </a:r>
            <a:endParaRPr lang="x-none"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FR" sz="1200" b="1" kern="1200" dirty="0" smtClean="0">
                <a:solidFill>
                  <a:schemeClr val="tx1"/>
                </a:solidFill>
                <a:effectLst/>
                <a:latin typeface="+mn-lt"/>
                <a:ea typeface="+mn-ea"/>
                <a:cs typeface="+mn-cs"/>
              </a:rPr>
              <a:t>Une cause de malnutrition</a:t>
            </a:r>
            <a:r>
              <a:rPr lang="fr-FR" sz="1200" kern="1200" dirty="0" smtClean="0">
                <a:solidFill>
                  <a:schemeClr val="tx1"/>
                </a:solidFill>
                <a:effectLst/>
                <a:latin typeface="+mn-lt"/>
                <a:ea typeface="+mn-ea"/>
                <a:cs typeface="+mn-cs"/>
              </a:rPr>
              <a:t> telle qu’elle est perçue par la communauté </a:t>
            </a:r>
            <a:endParaRPr lang="x-none"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FR" sz="1200" b="1" kern="1200" dirty="0" smtClean="0">
                <a:solidFill>
                  <a:schemeClr val="tx1"/>
                </a:solidFill>
                <a:effectLst/>
                <a:latin typeface="+mn-lt"/>
                <a:ea typeface="+mn-ea"/>
                <a:cs typeface="+mn-cs"/>
              </a:rPr>
              <a:t>Un signe de malnutrition</a:t>
            </a:r>
            <a:r>
              <a:rPr lang="fr-FR" sz="1200" kern="1200" dirty="0" smtClean="0">
                <a:solidFill>
                  <a:schemeClr val="tx1"/>
                </a:solidFill>
                <a:effectLst/>
                <a:latin typeface="+mn-lt"/>
                <a:ea typeface="+mn-ea"/>
                <a:cs typeface="+mn-cs"/>
              </a:rPr>
              <a:t> tel qu’il est expliqué par la communauté</a:t>
            </a:r>
          </a:p>
          <a:p>
            <a:pPr lvl="0"/>
            <a:r>
              <a:rPr lang="fr-FR" sz="1200" b="0" kern="1200" dirty="0" smtClean="0">
                <a:solidFill>
                  <a:schemeClr val="tx1"/>
                </a:solidFill>
                <a:effectLst/>
                <a:latin typeface="+mn-lt"/>
                <a:ea typeface="+mn-ea"/>
                <a:cs typeface="+mn-cs"/>
              </a:rPr>
              <a:t> </a:t>
            </a:r>
            <a:endParaRPr lang="x-none" sz="1200" b="0" kern="1200" dirty="0" smtClean="0">
              <a:solidFill>
                <a:schemeClr val="tx1"/>
              </a:solidFill>
              <a:effectLst/>
              <a:latin typeface="+mn-lt"/>
              <a:ea typeface="+mn-ea"/>
              <a:cs typeface="+mn-cs"/>
            </a:endParaRPr>
          </a:p>
          <a:p>
            <a:r>
              <a:rPr lang="fr-FR" sz="1200" b="0" i="1" kern="1200" dirty="0" smtClean="0">
                <a:solidFill>
                  <a:schemeClr val="tx1"/>
                </a:solidFill>
                <a:effectLst/>
                <a:latin typeface="+mn-lt"/>
                <a:ea typeface="+mn-ea"/>
                <a:cs typeface="+mn-cs"/>
              </a:rPr>
              <a:t>Chaque groupe prépare un message de sensibilisation axé sur les causes perçues, les signes de malnutrition connus et en utilisant les termes appropriés</a:t>
            </a:r>
            <a:r>
              <a:rPr lang="fr-FR" sz="1200" b="0" kern="1200" dirty="0" smtClean="0">
                <a:solidFill>
                  <a:schemeClr val="tx1"/>
                </a:solidFill>
                <a:effectLst/>
                <a:latin typeface="+mn-lt"/>
                <a:ea typeface="+mn-ea"/>
                <a:cs typeface="+mn-cs"/>
              </a:rPr>
              <a:t>.</a:t>
            </a:r>
            <a:endParaRPr lang="x-none" sz="1200" b="0" kern="1200" dirty="0" smtClean="0">
              <a:solidFill>
                <a:schemeClr val="tx1"/>
              </a:solidFill>
              <a:effectLst/>
              <a:latin typeface="+mn-lt"/>
              <a:ea typeface="+mn-ea"/>
              <a:cs typeface="+mn-cs"/>
            </a:endParaRPr>
          </a:p>
          <a:p>
            <a:endParaRPr lang="fr-FR" sz="1200" b="1"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Discuter de l’importance de comprendre et évaluer les attitudes de la communauté </a:t>
            </a:r>
            <a:r>
              <a:rPr lang="fr-FR" sz="1200" kern="1200" dirty="0" smtClean="0">
                <a:solidFill>
                  <a:schemeClr val="tx1"/>
                </a:solidFill>
                <a:effectLst/>
                <a:latin typeface="+mn-lt"/>
                <a:ea typeface="+mn-ea"/>
                <a:cs typeface="+mn-cs"/>
              </a:rPr>
              <a:t>envers la malnutrition avant de pouvoir : </a:t>
            </a:r>
            <a:endParaRPr lang="x-none"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FR" sz="1200" b="0" kern="1200" dirty="0" smtClean="0">
                <a:solidFill>
                  <a:schemeClr val="tx1"/>
                </a:solidFill>
                <a:effectLst/>
                <a:latin typeface="+mn-lt"/>
                <a:ea typeface="+mn-ea"/>
                <a:cs typeface="+mn-cs"/>
              </a:rPr>
              <a:t>Préparer des messages efficaces</a:t>
            </a:r>
            <a:endParaRPr lang="x-none" sz="1200" b="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FR" sz="1200" b="0" kern="1200" dirty="0" smtClean="0">
                <a:solidFill>
                  <a:schemeClr val="tx1"/>
                </a:solidFill>
                <a:effectLst/>
                <a:latin typeface="+mn-lt"/>
                <a:ea typeface="+mn-ea"/>
                <a:cs typeface="+mn-cs"/>
              </a:rPr>
              <a:t>Développer des stratégies efficaces pour convaincre la mère d’amener l’enfant au CS et de se rallier au traitement</a:t>
            </a:r>
            <a:endParaRPr lang="x-none" sz="1200" b="0" kern="1200" dirty="0" smtClean="0">
              <a:solidFill>
                <a:schemeClr val="tx1"/>
              </a:solidFill>
              <a:effectLst/>
              <a:latin typeface="+mn-lt"/>
              <a:ea typeface="+mn-ea"/>
              <a:cs typeface="+mn-cs"/>
            </a:endParaRPr>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5 minutes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48</a:t>
            </a:fld>
            <a:endParaRPr lang="fr-FR">
              <a:solidFill>
                <a:prstClr val="black"/>
              </a:solidFill>
            </a:endParaRPr>
          </a:p>
        </p:txBody>
      </p:sp>
    </p:spTree>
    <p:extLst>
      <p:ext uri="{BB962C8B-B14F-4D97-AF65-F5344CB8AC3E}">
        <p14:creationId xmlns:p14="http://schemas.microsoft.com/office/powerpoint/2010/main" val="26668272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kern="1200" dirty="0" smtClean="0">
                <a:solidFill>
                  <a:schemeClr val="tx1"/>
                </a:solidFill>
                <a:effectLst/>
                <a:latin typeface="+mn-lt"/>
                <a:ea typeface="+mn-ea"/>
                <a:cs typeface="+mn-cs"/>
              </a:rPr>
              <a:t>Diapo 49. Croyances culturelles qui influencent les pratiques en matière d’</a:t>
            </a:r>
            <a:r>
              <a:rPr lang="fr-FR" sz="1200" b="1" kern="1200" dirty="0" err="1" smtClean="0">
                <a:solidFill>
                  <a:schemeClr val="tx1"/>
                </a:solidFill>
                <a:effectLst/>
                <a:latin typeface="+mn-lt"/>
                <a:ea typeface="+mn-ea"/>
                <a:cs typeface="+mn-cs"/>
              </a:rPr>
              <a:t>ANJE</a:t>
            </a:r>
            <a:r>
              <a:rPr lang="fr-FR" sz="1200" b="1" kern="1200" dirty="0" smtClean="0">
                <a:solidFill>
                  <a:schemeClr val="tx1"/>
                </a:solidFill>
                <a:effectLst/>
                <a:latin typeface="+mn-lt"/>
                <a:ea typeface="+mn-ea"/>
                <a:cs typeface="+mn-cs"/>
              </a:rPr>
              <a:t>.</a:t>
            </a:r>
            <a:endParaRPr lang="x-none" sz="1200" b="1" kern="1200" dirty="0" smtClean="0">
              <a:solidFill>
                <a:schemeClr val="tx1"/>
              </a:solidFill>
              <a:effectLst/>
              <a:latin typeface="+mn-lt"/>
              <a:ea typeface="+mn-ea"/>
              <a:cs typeface="+mn-cs"/>
            </a:endParaRPr>
          </a:p>
          <a:p>
            <a:endParaRPr lang="fr-FR" sz="1200" b="1" kern="1200" dirty="0" smtClean="0">
              <a:solidFill>
                <a:schemeClr val="tx1"/>
              </a:solidFill>
              <a:effectLst/>
              <a:latin typeface="+mn-lt"/>
              <a:ea typeface="+mn-ea"/>
              <a:cs typeface="+mn-cs"/>
            </a:endParaRPr>
          </a:p>
          <a:p>
            <a:r>
              <a:rPr lang="fr-FR" sz="1200" b="0" i="1" kern="1200" dirty="0" smtClean="0">
                <a:solidFill>
                  <a:schemeClr val="tx1"/>
                </a:solidFill>
                <a:effectLst/>
                <a:latin typeface="+mn-lt"/>
                <a:ea typeface="+mn-ea"/>
                <a:cs typeface="+mn-cs"/>
              </a:rPr>
              <a:t>Demander aux participants (en petits groupes) de lister des croyances et mythes :</a:t>
            </a:r>
            <a:endParaRPr lang="x-none" sz="1200" b="0" i="1"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FR" sz="1200" b="1" kern="1200" dirty="0" smtClean="0">
                <a:solidFill>
                  <a:schemeClr val="tx1"/>
                </a:solidFill>
                <a:effectLst/>
                <a:latin typeface="+mn-lt"/>
                <a:ea typeface="+mn-ea"/>
                <a:cs typeface="+mn-cs"/>
              </a:rPr>
              <a:t>Ceux qui peuvent avoir un effet positif sur l’allaitement maternel</a:t>
            </a:r>
            <a:endParaRPr lang="x-none" sz="1200" b="1"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FR" sz="1200" b="1" kern="1200" dirty="0" smtClean="0">
                <a:solidFill>
                  <a:schemeClr val="tx1"/>
                </a:solidFill>
                <a:effectLst/>
                <a:latin typeface="+mn-lt"/>
                <a:ea typeface="+mn-ea"/>
                <a:cs typeface="+mn-cs"/>
              </a:rPr>
              <a:t>Ceux qui peuvent avoir un effet négatif sur l’allaitement maternel</a:t>
            </a:r>
            <a:endParaRPr lang="x-none" sz="1200" b="1" kern="1200" dirty="0" smtClean="0">
              <a:solidFill>
                <a:schemeClr val="tx1"/>
              </a:solidFill>
              <a:effectLst/>
              <a:latin typeface="+mn-lt"/>
              <a:ea typeface="+mn-ea"/>
              <a:cs typeface="+mn-cs"/>
            </a:endParaRPr>
          </a:p>
          <a:p>
            <a:pPr marL="0" indent="0">
              <a:buFont typeface="Arial" panose="020B0604020202020204" pitchFamily="34" charset="0"/>
              <a:buNone/>
            </a:pPr>
            <a:endParaRPr lang="fr-FR" sz="1200" b="1" kern="1200" dirty="0" smtClean="0">
              <a:solidFill>
                <a:schemeClr val="tx1"/>
              </a:solidFill>
              <a:effectLst/>
              <a:latin typeface="+mn-lt"/>
              <a:ea typeface="+mn-ea"/>
              <a:cs typeface="+mn-cs"/>
            </a:endParaRPr>
          </a:p>
          <a:p>
            <a:pPr marL="0" indent="0">
              <a:buFont typeface="Arial" panose="020B0604020202020204" pitchFamily="34" charset="0"/>
              <a:buNone/>
            </a:pPr>
            <a:r>
              <a:rPr lang="fr-FR" sz="1200" b="1" kern="1200" dirty="0" smtClean="0">
                <a:solidFill>
                  <a:schemeClr val="tx1"/>
                </a:solidFill>
                <a:effectLst/>
                <a:latin typeface="+mn-lt"/>
                <a:ea typeface="+mn-ea"/>
                <a:cs typeface="+mn-cs"/>
              </a:rPr>
              <a:t>Ensuite, demander aux participants de faire des suggestions </a:t>
            </a:r>
            <a:r>
              <a:rPr lang="fr-FR" sz="1200" kern="1200" dirty="0" smtClean="0">
                <a:solidFill>
                  <a:schemeClr val="tx1"/>
                </a:solidFill>
                <a:effectLst/>
                <a:latin typeface="+mn-lt"/>
                <a:ea typeface="+mn-ea"/>
                <a:cs typeface="+mn-cs"/>
              </a:rPr>
              <a:t>sur la façon (messages, stratégies de communication) dont les croyances qui ont un effet négatif sur l’allaitement ne devraient pas être encouragées (tout en respectant la croyance) mais celles qui ont un effet bénéfique pourraient être, elles oui, encouragées. </a:t>
            </a:r>
            <a:endParaRPr lang="x-none" sz="1200" kern="1200" dirty="0" smtClean="0">
              <a:solidFill>
                <a:schemeClr val="tx1"/>
              </a:solidFill>
              <a:effectLst/>
              <a:latin typeface="+mn-lt"/>
              <a:ea typeface="+mn-ea"/>
              <a:cs typeface="+mn-cs"/>
            </a:endParaRPr>
          </a:p>
          <a:p>
            <a:endParaRPr lang="fr-FR" sz="1200" b="0" dirty="0" smtClean="0">
              <a:solidFill>
                <a:schemeClr val="accent6">
                  <a:lumMod val="75000"/>
                </a:schemeClr>
              </a:solidFill>
            </a:endParaRPr>
          </a:p>
          <a:p>
            <a:pPr eaLnBrk="0" hangingPunct="0"/>
            <a:r>
              <a:rPr lang="fr-FR" sz="1200" kern="1200" dirty="0" smtClean="0">
                <a:solidFill>
                  <a:schemeClr val="tx1"/>
                </a:solidFill>
                <a:effectLst/>
                <a:latin typeface="+mn-lt"/>
                <a:ea typeface="+mn-ea"/>
                <a:cs typeface="+mn-cs"/>
              </a:rPr>
              <a:t>Quelques exemples de croyances et mythes liés à l’allaitement maternel (cela varie selon la zone/région).</a:t>
            </a:r>
          </a:p>
          <a:p>
            <a:pPr marL="171450" lvl="0" indent="-171450" eaLnBrk="0" hangingPunct="0">
              <a:buFont typeface="Arial" panose="020B0604020202020204" pitchFamily="34" charset="0"/>
              <a:buChar char="•"/>
            </a:pPr>
            <a:r>
              <a:rPr lang="fr-FR" sz="1200" i="1" kern="1200" dirty="0" smtClean="0">
                <a:solidFill>
                  <a:schemeClr val="tx1"/>
                </a:solidFill>
                <a:effectLst/>
                <a:latin typeface="+mn-lt"/>
                <a:ea typeface="+mn-ea"/>
                <a:cs typeface="+mn-cs"/>
              </a:rPr>
              <a:t>Les mères peuvent ou ne peuvent pas manger et boire certains aliments / boissons pendant l’allaitement ;</a:t>
            </a:r>
          </a:p>
          <a:p>
            <a:pPr marL="171450" lvl="0" indent="-171450" eaLnBrk="0" hangingPunct="0">
              <a:buFont typeface="Arial" panose="020B0604020202020204" pitchFamily="34" charset="0"/>
              <a:buChar char="•"/>
            </a:pPr>
            <a:r>
              <a:rPr lang="fr-FR" sz="1200" i="1" kern="1200" dirty="0" smtClean="0">
                <a:solidFill>
                  <a:schemeClr val="tx1"/>
                </a:solidFill>
                <a:effectLst/>
                <a:latin typeface="+mn-lt"/>
                <a:ea typeface="+mn-ea"/>
                <a:cs typeface="+mn-cs"/>
              </a:rPr>
              <a:t>Il faut se débarrasser du colostrum ;</a:t>
            </a:r>
          </a:p>
          <a:p>
            <a:pPr marL="171450" lvl="0" indent="-171450" eaLnBrk="0" hangingPunct="0">
              <a:buFont typeface="Arial" panose="020B0604020202020204" pitchFamily="34" charset="0"/>
              <a:buChar char="•"/>
            </a:pPr>
            <a:r>
              <a:rPr lang="fr-FR" sz="1200" i="1" kern="1200" dirty="0" smtClean="0">
                <a:solidFill>
                  <a:schemeClr val="tx1"/>
                </a:solidFill>
                <a:effectLst/>
                <a:latin typeface="+mn-lt"/>
                <a:ea typeface="+mn-ea"/>
                <a:cs typeface="+mn-cs"/>
              </a:rPr>
              <a:t>Une mère en colère ou effrayée ne doit pas allaiter ;</a:t>
            </a:r>
          </a:p>
          <a:p>
            <a:pPr marL="171450" lvl="0" indent="-171450" eaLnBrk="0" hangingPunct="0">
              <a:buFont typeface="Arial" panose="020B0604020202020204" pitchFamily="34" charset="0"/>
              <a:buChar char="•"/>
            </a:pPr>
            <a:r>
              <a:rPr lang="fr-FR" sz="1200" i="1" kern="1200" dirty="0" smtClean="0">
                <a:solidFill>
                  <a:schemeClr val="tx1"/>
                </a:solidFill>
                <a:effectLst/>
                <a:latin typeface="+mn-lt"/>
                <a:ea typeface="+mn-ea"/>
                <a:cs typeface="+mn-cs"/>
              </a:rPr>
              <a:t>Une mère malade ne doit pas allaiter ;</a:t>
            </a:r>
          </a:p>
          <a:p>
            <a:pPr marL="171450" lvl="0" indent="-171450" eaLnBrk="0" hangingPunct="0">
              <a:buFont typeface="Arial" panose="020B0604020202020204" pitchFamily="34" charset="0"/>
              <a:buChar char="•"/>
            </a:pPr>
            <a:r>
              <a:rPr lang="fr-FR" sz="1200" i="1" kern="1200" dirty="0" smtClean="0">
                <a:solidFill>
                  <a:schemeClr val="tx1"/>
                </a:solidFill>
                <a:effectLst/>
                <a:latin typeface="+mn-lt"/>
                <a:ea typeface="+mn-ea"/>
                <a:cs typeface="+mn-cs"/>
              </a:rPr>
              <a:t>Une mère enceinte ne doit pas allaiter ;</a:t>
            </a:r>
          </a:p>
          <a:p>
            <a:pPr marL="171450" lvl="0" indent="-171450" eaLnBrk="0" hangingPunct="0">
              <a:buFont typeface="Arial" panose="020B0604020202020204" pitchFamily="34" charset="0"/>
              <a:buChar char="•"/>
            </a:pPr>
            <a:r>
              <a:rPr lang="fr-FR" sz="1200" i="1" kern="1200" dirty="0" smtClean="0">
                <a:solidFill>
                  <a:schemeClr val="tx1"/>
                </a:solidFill>
                <a:effectLst/>
                <a:latin typeface="+mn-lt"/>
                <a:ea typeface="+mn-ea"/>
                <a:cs typeface="+mn-cs"/>
              </a:rPr>
              <a:t>Le lait maternel est trop maigre ;</a:t>
            </a:r>
          </a:p>
          <a:p>
            <a:pPr marL="171450" lvl="0" indent="-171450" eaLnBrk="0" hangingPunct="0">
              <a:buFont typeface="Arial" panose="020B0604020202020204" pitchFamily="34" charset="0"/>
              <a:buChar char="•"/>
            </a:pPr>
            <a:r>
              <a:rPr lang="fr-FR" sz="1200" i="1" kern="1200" dirty="0" smtClean="0">
                <a:solidFill>
                  <a:schemeClr val="tx1"/>
                </a:solidFill>
                <a:effectLst/>
                <a:latin typeface="+mn-lt"/>
                <a:ea typeface="+mn-ea"/>
                <a:cs typeface="+mn-cs"/>
              </a:rPr>
              <a:t>Il ne faut pas donner du lait accumulé au bébé (en cas de séparation temporelle entre la mère et le bébé) ;</a:t>
            </a:r>
          </a:p>
          <a:p>
            <a:pPr marL="171450" lvl="0" indent="-171450" eaLnBrk="0" hangingPunct="0">
              <a:buFont typeface="Arial" panose="020B0604020202020204" pitchFamily="34" charset="0"/>
              <a:buChar char="•"/>
            </a:pPr>
            <a:r>
              <a:rPr lang="fr-FR" sz="1200" i="1" kern="1200" dirty="0" smtClean="0">
                <a:solidFill>
                  <a:schemeClr val="tx1"/>
                </a:solidFill>
                <a:effectLst/>
                <a:latin typeface="+mn-lt"/>
                <a:ea typeface="+mn-ea"/>
                <a:cs typeface="+mn-cs"/>
              </a:rPr>
              <a:t>Tous les bébés ont besoin d’eau ;</a:t>
            </a:r>
          </a:p>
          <a:p>
            <a:pPr marL="171450" lvl="0" indent="-171450" eaLnBrk="0" hangingPunct="0">
              <a:buFont typeface="Arial" panose="020B0604020202020204" pitchFamily="34" charset="0"/>
              <a:buChar char="•"/>
            </a:pPr>
            <a:r>
              <a:rPr lang="fr-FR" sz="1200" i="1" kern="1200" dirty="0" smtClean="0">
                <a:solidFill>
                  <a:schemeClr val="tx1"/>
                </a:solidFill>
                <a:effectLst/>
                <a:latin typeface="+mn-lt"/>
                <a:ea typeface="+mn-ea"/>
                <a:cs typeface="+mn-cs"/>
              </a:rPr>
              <a:t>Une mère qui allaite ne peut pas prendre de médicaments (ou une mère qui prend des médicaments ne peut pas allaiter) ;</a:t>
            </a:r>
          </a:p>
          <a:p>
            <a:pPr marL="171450" lvl="0" indent="-171450" eaLnBrk="0" hangingPunct="0">
              <a:buFont typeface="Arial" panose="020B0604020202020204" pitchFamily="34" charset="0"/>
              <a:buChar char="•"/>
            </a:pPr>
            <a:r>
              <a:rPr lang="fr-FR" sz="1200" i="1" kern="1200" dirty="0" smtClean="0">
                <a:solidFill>
                  <a:schemeClr val="tx1"/>
                </a:solidFill>
                <a:effectLst/>
                <a:latin typeface="+mn-lt"/>
                <a:ea typeface="+mn-ea"/>
                <a:cs typeface="+mn-cs"/>
              </a:rPr>
              <a:t>Un nourrisson malade ne doit recevoir que de l’eau de riz ;</a:t>
            </a:r>
          </a:p>
          <a:p>
            <a:pPr marL="171450" lvl="0" indent="-171450" eaLnBrk="0" hangingPunct="0">
              <a:buFont typeface="Arial" panose="020B0604020202020204" pitchFamily="34" charset="0"/>
              <a:buChar char="•"/>
            </a:pPr>
            <a:r>
              <a:rPr lang="fr-FR" sz="1200" i="1" kern="1200" dirty="0" smtClean="0">
                <a:solidFill>
                  <a:schemeClr val="tx1"/>
                </a:solidFill>
                <a:effectLst/>
                <a:latin typeface="+mn-lt"/>
                <a:ea typeface="+mn-ea"/>
                <a:cs typeface="+mn-cs"/>
              </a:rPr>
              <a:t>Une mère doit seulement allaiter quand le lait arrive au sein ou se met à couler.</a:t>
            </a:r>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5 minutes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49</a:t>
            </a:fld>
            <a:endParaRPr lang="fr-FR">
              <a:solidFill>
                <a:prstClr val="black"/>
              </a:solidFill>
            </a:endParaRPr>
          </a:p>
        </p:txBody>
      </p:sp>
    </p:spTree>
    <p:extLst>
      <p:ext uri="{BB962C8B-B14F-4D97-AF65-F5344CB8AC3E}">
        <p14:creationId xmlns:p14="http://schemas.microsoft.com/office/powerpoint/2010/main" val="2997487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kern="1200" dirty="0" smtClean="0">
                <a:solidFill>
                  <a:schemeClr val="tx1"/>
                </a:solidFill>
                <a:effectLst/>
                <a:latin typeface="+mn-lt"/>
                <a:ea typeface="+mn-ea"/>
                <a:cs typeface="+mn-cs"/>
              </a:rPr>
              <a:t>Diapo 5. Définir </a:t>
            </a:r>
            <a:r>
              <a:rPr lang="fr-FR" sz="1200" b="1" kern="1200" dirty="0" err="1" smtClean="0">
                <a:solidFill>
                  <a:schemeClr val="tx1"/>
                </a:solidFill>
                <a:effectLst/>
                <a:latin typeface="+mn-lt"/>
                <a:ea typeface="+mn-ea"/>
                <a:cs typeface="+mn-cs"/>
              </a:rPr>
              <a:t>ANJE</a:t>
            </a:r>
            <a:r>
              <a:rPr lang="fr-FR" sz="1200" b="1" kern="1200" dirty="0" smtClean="0">
                <a:solidFill>
                  <a:schemeClr val="tx1"/>
                </a:solidFill>
                <a:effectLst/>
                <a:latin typeface="+mn-lt"/>
                <a:ea typeface="+mn-ea"/>
                <a:cs typeface="+mn-cs"/>
              </a:rPr>
              <a:t> sous forme d’exercice en plénière</a:t>
            </a:r>
          </a:p>
          <a:p>
            <a:endParaRPr lang="x-none" sz="1200" b="1"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Écrire sur un flip-</a:t>
            </a:r>
            <a:r>
              <a:rPr lang="fr-FR" sz="1200" i="1" kern="1200" dirty="0" err="1" smtClean="0">
                <a:solidFill>
                  <a:schemeClr val="tx1"/>
                </a:solidFill>
                <a:effectLst/>
                <a:latin typeface="+mn-lt"/>
                <a:ea typeface="+mn-ea"/>
                <a:cs typeface="+mn-cs"/>
              </a:rPr>
              <a:t>chart</a:t>
            </a:r>
            <a:r>
              <a:rPr lang="fr-FR" sz="1200" i="1" kern="1200" dirty="0" smtClean="0">
                <a:solidFill>
                  <a:schemeClr val="tx1"/>
                </a:solidFill>
                <a:effectLst/>
                <a:latin typeface="+mn-lt"/>
                <a:ea typeface="+mn-ea"/>
                <a:cs typeface="+mn-cs"/>
              </a:rPr>
              <a:t>, verticalement : A =, N =, J = et E = </a:t>
            </a:r>
            <a:endParaRPr lang="x-none" sz="1200" i="1"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x-none"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Demander en plénière aux participants ce que représente chaque lettre et écrire leurs réponses sur le tableau ou tout autre support disponible.</a:t>
            </a:r>
            <a:endParaRPr lang="x-none" sz="1200" kern="1200" dirty="0" smtClean="0">
              <a:solidFill>
                <a:schemeClr val="tx1"/>
              </a:solidFill>
              <a:effectLst/>
              <a:latin typeface="+mn-lt"/>
              <a:ea typeface="+mn-ea"/>
              <a:cs typeface="+mn-cs"/>
            </a:endParaRPr>
          </a:p>
          <a:p>
            <a:pPr lvl="0"/>
            <a:endParaRPr lang="x-none"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Posez les question suivantes : </a:t>
            </a:r>
          </a:p>
          <a:p>
            <a:pPr marL="171450" lvl="0" indent="-171450">
              <a:buFont typeface="Arial" panose="020B0604020202020204" pitchFamily="34" charset="0"/>
              <a:buChar char="•"/>
            </a:pPr>
            <a:r>
              <a:rPr lang="fr-FR" sz="1200" kern="1200" dirty="0" smtClean="0">
                <a:solidFill>
                  <a:schemeClr val="tx1"/>
                </a:solidFill>
                <a:effectLst/>
                <a:latin typeface="+mn-lt"/>
                <a:ea typeface="+mn-ea"/>
                <a:cs typeface="+mn-cs"/>
              </a:rPr>
              <a:t>Qu’est-ce que l’on comprend par « nourrisson » et « jeune enfant » ?</a:t>
            </a:r>
          </a:p>
          <a:p>
            <a:pPr marL="171450" lvl="0" indent="-171450">
              <a:buFont typeface="Arial" panose="020B0604020202020204" pitchFamily="34" charset="0"/>
              <a:buChar char="•"/>
            </a:pPr>
            <a:r>
              <a:rPr lang="fr-FR" sz="1200" kern="1200" dirty="0" smtClean="0">
                <a:solidFill>
                  <a:schemeClr val="tx1"/>
                </a:solidFill>
                <a:effectLst/>
                <a:latin typeface="+mn-lt"/>
                <a:ea typeface="+mn-ea"/>
                <a:cs typeface="+mn-cs"/>
              </a:rPr>
              <a:t>Que signifie promotion de l’</a:t>
            </a:r>
            <a:r>
              <a:rPr lang="fr-FR" sz="1200" kern="1200" dirty="0" err="1" smtClean="0">
                <a:solidFill>
                  <a:schemeClr val="tx1"/>
                </a:solidFill>
                <a:effectLst/>
                <a:latin typeface="+mn-lt"/>
                <a:ea typeface="+mn-ea"/>
                <a:cs typeface="+mn-cs"/>
              </a:rPr>
              <a:t>ANJE</a:t>
            </a:r>
            <a:r>
              <a:rPr lang="fr-FR" sz="1200" kern="1200" dirty="0" smtClean="0">
                <a:solidFill>
                  <a:schemeClr val="tx1"/>
                </a:solidFill>
                <a:effectLst/>
                <a:latin typeface="+mn-lt"/>
                <a:ea typeface="+mn-ea"/>
                <a:cs typeface="+mn-cs"/>
              </a:rPr>
              <a:t> ?</a:t>
            </a:r>
            <a:endParaRPr lang="x-none"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fr-FR" sz="1200" kern="1200" dirty="0" smtClean="0">
                <a:solidFill>
                  <a:schemeClr val="tx1"/>
                </a:solidFill>
                <a:effectLst/>
                <a:latin typeface="+mn-lt"/>
                <a:ea typeface="+mn-ea"/>
                <a:cs typeface="+mn-cs"/>
              </a:rPr>
              <a:t>Pourquoi le paquet d’activités </a:t>
            </a:r>
            <a:r>
              <a:rPr lang="fr-FR" sz="1200" kern="1200" dirty="0" err="1" smtClean="0">
                <a:solidFill>
                  <a:schemeClr val="tx1"/>
                </a:solidFill>
                <a:effectLst/>
                <a:latin typeface="+mn-lt"/>
                <a:ea typeface="+mn-ea"/>
                <a:cs typeface="+mn-cs"/>
              </a:rPr>
              <a:t>ANJE</a:t>
            </a:r>
            <a:r>
              <a:rPr lang="fr-FR" sz="1200" kern="1200" dirty="0" smtClean="0">
                <a:solidFill>
                  <a:schemeClr val="tx1"/>
                </a:solidFill>
                <a:effectLst/>
                <a:latin typeface="+mn-lt"/>
                <a:ea typeface="+mn-ea"/>
                <a:cs typeface="+mn-cs"/>
              </a:rPr>
              <a:t> cible les enfants entre 0 et 24 mois? </a:t>
            </a:r>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60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5</a:t>
            </a:fld>
            <a:endParaRPr lang="fr-FR">
              <a:solidFill>
                <a:prstClr val="black"/>
              </a:solidFill>
            </a:endParaRPr>
          </a:p>
        </p:txBody>
      </p:sp>
    </p:spTree>
    <p:extLst>
      <p:ext uri="{BB962C8B-B14F-4D97-AF65-F5344CB8AC3E}">
        <p14:creationId xmlns:p14="http://schemas.microsoft.com/office/powerpoint/2010/main" val="11706210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kern="1200" dirty="0" smtClean="0">
                <a:solidFill>
                  <a:schemeClr val="tx1"/>
                </a:solidFill>
                <a:effectLst/>
                <a:latin typeface="+mn-lt"/>
                <a:ea typeface="+mn-ea"/>
                <a:cs typeface="+mn-cs"/>
              </a:rPr>
              <a:t>Diapo </a:t>
            </a:r>
            <a:r>
              <a:rPr lang="fr-FR" sz="1200" b="1" kern="1200" dirty="0" smtClean="0">
                <a:solidFill>
                  <a:schemeClr val="tx1"/>
                </a:solidFill>
                <a:effectLst/>
                <a:latin typeface="+mn-lt"/>
                <a:ea typeface="+mn-ea"/>
                <a:cs typeface="+mn-cs"/>
              </a:rPr>
              <a:t>50.</a:t>
            </a:r>
            <a:r>
              <a:rPr lang="fr-FR" sz="1200" b="1" kern="1200" baseline="0" dirty="0" smtClean="0">
                <a:solidFill>
                  <a:schemeClr val="tx1"/>
                </a:solidFill>
                <a:effectLst/>
                <a:latin typeface="+mn-lt"/>
                <a:ea typeface="+mn-ea"/>
                <a:cs typeface="+mn-cs"/>
              </a:rPr>
              <a:t> Messages Clés</a:t>
            </a:r>
            <a:endParaRPr lang="fr-FR" sz="1200" b="1" kern="1200" dirty="0" smtClean="0">
              <a:solidFill>
                <a:schemeClr val="tx1"/>
              </a:solidFill>
              <a:effectLst/>
              <a:latin typeface="+mn-lt"/>
              <a:ea typeface="+mn-ea"/>
              <a:cs typeface="+mn-cs"/>
            </a:endParaRPr>
          </a:p>
          <a:p>
            <a:endParaRPr lang="fr-FR" sz="1200" b="0" dirty="0" smtClean="0">
              <a:solidFill>
                <a:schemeClr val="accent6">
                  <a:lumMod val="75000"/>
                </a:schemeClr>
              </a:solidFill>
            </a:endParaRPr>
          </a:p>
          <a:p>
            <a:r>
              <a:rPr lang="fr-FR" b="1" dirty="0" smtClean="0">
                <a:solidFill>
                  <a:schemeClr val="accent4">
                    <a:lumMod val="75000"/>
                  </a:schemeClr>
                </a:solidFill>
              </a:rPr>
              <a:t>Les interventions spécifiques à la nutrition </a:t>
            </a:r>
            <a:r>
              <a:rPr lang="fr-FR" dirty="0" smtClean="0">
                <a:solidFill>
                  <a:schemeClr val="accent4">
                    <a:lumMod val="75000"/>
                  </a:schemeClr>
                </a:solidFill>
              </a:rPr>
              <a:t>sont coûts-efficaces et traditionnellement mises en œuvre sous le leadership du secteur de la santé.</a:t>
            </a:r>
          </a:p>
          <a:p>
            <a:r>
              <a:rPr lang="fr-FR" b="1" dirty="0" smtClean="0">
                <a:solidFill>
                  <a:schemeClr val="accent5">
                    <a:lumMod val="50000"/>
                  </a:schemeClr>
                </a:solidFill>
              </a:rPr>
              <a:t>Les interventions ou les programmes spécifiques de nutrition </a:t>
            </a:r>
            <a:r>
              <a:rPr lang="fr-FR" dirty="0" smtClean="0">
                <a:solidFill>
                  <a:schemeClr val="accent5">
                    <a:lumMod val="50000"/>
                  </a:schemeClr>
                </a:solidFill>
              </a:rPr>
              <a:t>agissent sur les facteurs déterminants immédiats de la nutrition et du développement du fœtus et de l'enfant à travers :</a:t>
            </a:r>
          </a:p>
          <a:p>
            <a:pPr marL="171450" indent="-171450">
              <a:buFont typeface="Arial" panose="020B0604020202020204" pitchFamily="34" charset="0"/>
              <a:buChar char="•"/>
            </a:pPr>
            <a:r>
              <a:rPr lang="fr-FR" dirty="0" smtClean="0">
                <a:solidFill>
                  <a:schemeClr val="accent6">
                    <a:lumMod val="50000"/>
                  </a:schemeClr>
                </a:solidFill>
              </a:rPr>
              <a:t>Une alimentation et l’apport en nutriments adéquats (régimes alimentaires), les pratiques en matière d'alimentation et de soins et les pratiques parentales améliorées associés à</a:t>
            </a:r>
            <a:r>
              <a:rPr lang="fr-FR" baseline="0" dirty="0" smtClean="0">
                <a:solidFill>
                  <a:schemeClr val="accent6">
                    <a:lumMod val="50000"/>
                  </a:schemeClr>
                </a:solidFill>
              </a:rPr>
              <a:t> </a:t>
            </a:r>
            <a:r>
              <a:rPr lang="fr-FR" dirty="0" smtClean="0">
                <a:solidFill>
                  <a:schemeClr val="accent6">
                    <a:lumMod val="50000"/>
                  </a:schemeClr>
                </a:solidFill>
              </a:rPr>
              <a:t>une faible charge des maladies infectieuses et parasitaires ; </a:t>
            </a:r>
          </a:p>
          <a:p>
            <a:pPr marL="171450" indent="-171450">
              <a:buFont typeface="Arial" panose="020B0604020202020204" pitchFamily="34" charset="0"/>
              <a:buChar char="•"/>
            </a:pPr>
            <a:r>
              <a:rPr lang="fr-FR" dirty="0" smtClean="0">
                <a:solidFill>
                  <a:schemeClr val="accent6">
                    <a:lumMod val="50000"/>
                  </a:schemeClr>
                </a:solidFill>
              </a:rPr>
              <a:t>Beaucoup d’efforts engagés, mais il reste encore beaucoup à faire pour l’obtention d’une couverture optimale de ces interventions, qui sont dans l’ensemble assez faibles ;</a:t>
            </a:r>
          </a:p>
          <a:p>
            <a:pPr marL="171450" indent="-171450">
              <a:buFont typeface="Arial" panose="020B0604020202020204" pitchFamily="34" charset="0"/>
              <a:buChar char="•"/>
            </a:pPr>
            <a:r>
              <a:rPr lang="fr-FR" dirty="0" smtClean="0">
                <a:solidFill>
                  <a:schemeClr val="accent6">
                    <a:lumMod val="50000"/>
                  </a:schemeClr>
                </a:solidFill>
              </a:rPr>
              <a:t>Doivent être complétées et mise en cohérence avec les interventions sensibles a la nutrition agissant sur les déterminants sous-jacents.</a:t>
            </a:r>
            <a:endParaRPr lang="fr-FR" sz="1200" b="0" dirty="0" smtClean="0">
              <a:solidFill>
                <a:schemeClr val="accent6">
                  <a:lumMod val="75000"/>
                </a:schemeClr>
              </a:solidFill>
            </a:endParaRPr>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50 </a:t>
            </a:r>
            <a:r>
              <a:rPr lang="fr-FR" sz="1200" b="1" dirty="0" smtClean="0">
                <a:solidFill>
                  <a:schemeClr val="accent6">
                    <a:lumMod val="75000"/>
                  </a:schemeClr>
                </a:solidFill>
              </a:rPr>
              <a:t>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50</a:t>
            </a:fld>
            <a:endParaRPr lang="fr-FR">
              <a:solidFill>
                <a:prstClr val="black"/>
              </a:solidFill>
            </a:endParaRPr>
          </a:p>
        </p:txBody>
      </p:sp>
    </p:spTree>
    <p:extLst>
      <p:ext uri="{BB962C8B-B14F-4D97-AF65-F5344CB8AC3E}">
        <p14:creationId xmlns:p14="http://schemas.microsoft.com/office/powerpoint/2010/main" val="2707455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51</a:t>
            </a:fld>
            <a:endParaRPr lang="fr-FR">
              <a:solidFill>
                <a:prstClr val="black"/>
              </a:solidFill>
            </a:endParaRPr>
          </a:p>
        </p:txBody>
      </p:sp>
    </p:spTree>
    <p:extLst>
      <p:ext uri="{BB962C8B-B14F-4D97-AF65-F5344CB8AC3E}">
        <p14:creationId xmlns:p14="http://schemas.microsoft.com/office/powerpoint/2010/main" val="2110593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kern="1200" dirty="0" smtClean="0">
                <a:solidFill>
                  <a:schemeClr val="tx1"/>
                </a:solidFill>
                <a:effectLst/>
                <a:latin typeface="+mn-lt"/>
                <a:ea typeface="+mn-ea"/>
                <a:cs typeface="+mn-cs"/>
              </a:rPr>
              <a:t>Diapo 6. Fenêtre d’ opportunité des 1000</a:t>
            </a:r>
            <a:r>
              <a:rPr lang="fr-FR" sz="1200" b="1" kern="1200" baseline="0" dirty="0" smtClean="0">
                <a:solidFill>
                  <a:schemeClr val="tx1"/>
                </a:solidFill>
                <a:effectLst/>
                <a:latin typeface="+mn-lt"/>
                <a:ea typeface="+mn-ea"/>
                <a:cs typeface="+mn-cs"/>
              </a:rPr>
              <a:t> jours au Niger</a:t>
            </a:r>
          </a:p>
          <a:p>
            <a:endParaRPr lang="fr-FR" sz="1200" b="1"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i="1" kern="1200" dirty="0" smtClean="0">
                <a:solidFill>
                  <a:schemeClr val="tx1"/>
                </a:solidFill>
                <a:effectLst/>
                <a:latin typeface="+mn-lt"/>
                <a:ea typeface="+mn-ea"/>
                <a:cs typeface="+mn-cs"/>
              </a:rPr>
              <a:t>Demander aux participants de décrire le graphique de </a:t>
            </a:r>
            <a:r>
              <a:rPr lang="fr-FR" sz="1200" b="1" i="1" kern="1200" dirty="0" smtClean="0">
                <a:solidFill>
                  <a:schemeClr val="tx1"/>
                </a:solidFill>
                <a:effectLst/>
                <a:latin typeface="+mn-lt"/>
                <a:ea typeface="+mn-ea"/>
                <a:cs typeface="+mn-cs"/>
              </a:rPr>
              <a:t>la diapo 6 </a:t>
            </a:r>
            <a:r>
              <a:rPr lang="fr-FR" sz="1200" i="1" kern="1200" dirty="0" smtClean="0">
                <a:solidFill>
                  <a:schemeClr val="tx1"/>
                </a:solidFill>
                <a:effectLst/>
                <a:latin typeface="+mn-lt"/>
                <a:ea typeface="+mn-ea"/>
                <a:cs typeface="+mn-cs"/>
              </a:rPr>
              <a:t>et</a:t>
            </a:r>
            <a:r>
              <a:rPr lang="fr-FR" sz="1200" i="1" kern="1200" baseline="0" dirty="0" smtClean="0">
                <a:solidFill>
                  <a:schemeClr val="tx1"/>
                </a:solidFill>
                <a:effectLst/>
                <a:latin typeface="+mn-lt"/>
                <a:ea typeface="+mn-ea"/>
                <a:cs typeface="+mn-cs"/>
              </a:rPr>
              <a:t> </a:t>
            </a:r>
            <a:r>
              <a:rPr lang="fr-FR" sz="1200" i="1" kern="1200" dirty="0" smtClean="0">
                <a:solidFill>
                  <a:schemeClr val="tx1"/>
                </a:solidFill>
                <a:effectLst/>
                <a:latin typeface="+mn-lt"/>
                <a:ea typeface="+mn-ea"/>
                <a:cs typeface="+mn-cs"/>
              </a:rPr>
              <a:t>de décrire sur le graphique avec les prévalences des différentes formes de malnutrition selon l’âge</a:t>
            </a:r>
            <a:r>
              <a:rPr lang="fr-FR" sz="1200" kern="1200" dirty="0" smtClean="0">
                <a:solidFill>
                  <a:schemeClr val="tx1"/>
                </a:solidFill>
                <a:effectLst/>
                <a:latin typeface="+mn-lt"/>
                <a:ea typeface="+mn-ea"/>
                <a:cs typeface="+mn-cs"/>
              </a:rPr>
              <a:t>.</a:t>
            </a:r>
            <a:endParaRPr lang="x-none" sz="1200" kern="1200" dirty="0" smtClean="0">
              <a:solidFill>
                <a:schemeClr val="tx1"/>
              </a:solidFill>
              <a:effectLst/>
              <a:latin typeface="+mn-lt"/>
              <a:ea typeface="+mn-ea"/>
              <a:cs typeface="+mn-cs"/>
            </a:endParaRPr>
          </a:p>
          <a:p>
            <a:endParaRPr lang="fr-FR" sz="1200" b="1"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Une alimentation du nourrisson et de jeune enfant (</a:t>
            </a:r>
            <a:r>
              <a:rPr lang="fr-FR" sz="1200" b="1" kern="1200" dirty="0" err="1" smtClean="0">
                <a:solidFill>
                  <a:schemeClr val="tx1"/>
                </a:solidFill>
                <a:effectLst/>
                <a:latin typeface="+mn-lt"/>
                <a:ea typeface="+mn-ea"/>
                <a:cs typeface="+mn-cs"/>
              </a:rPr>
              <a:t>ANJE</a:t>
            </a:r>
            <a:r>
              <a:rPr lang="fr-FR" sz="1200" b="1" kern="1200" dirty="0" smtClean="0">
                <a:solidFill>
                  <a:schemeClr val="tx1"/>
                </a:solidFill>
                <a:effectLst/>
                <a:latin typeface="+mn-lt"/>
                <a:ea typeface="+mn-ea"/>
                <a:cs typeface="+mn-cs"/>
              </a:rPr>
              <a:t>) optimale </a:t>
            </a:r>
            <a:r>
              <a:rPr lang="fr-FR" sz="1200" kern="1200" dirty="0" smtClean="0">
                <a:solidFill>
                  <a:schemeClr val="tx1"/>
                </a:solidFill>
                <a:effectLst/>
                <a:latin typeface="+mn-lt"/>
                <a:ea typeface="+mn-ea"/>
                <a:cs typeface="+mn-cs"/>
              </a:rPr>
              <a:t>est essentielle à la croissance de l'enfant. </a:t>
            </a:r>
            <a:r>
              <a:rPr lang="fr-FR" sz="1200" b="1" kern="1200" dirty="0" smtClean="0">
                <a:solidFill>
                  <a:schemeClr val="tx1"/>
                </a:solidFill>
                <a:effectLst/>
                <a:latin typeface="+mn-lt"/>
                <a:ea typeface="+mn-ea"/>
                <a:cs typeface="+mn-cs"/>
              </a:rPr>
              <a:t>La fenêtre d'opportunité </a:t>
            </a:r>
            <a:r>
              <a:rPr lang="fr-FR" sz="1200" kern="1200" dirty="0" smtClean="0">
                <a:solidFill>
                  <a:schemeClr val="tx1"/>
                </a:solidFill>
                <a:effectLst/>
                <a:latin typeface="+mn-lt"/>
                <a:ea typeface="+mn-ea"/>
                <a:cs typeface="+mn-cs"/>
              </a:rPr>
              <a:t>pour la prévention de la sous-nutrition inclut la période de la grossesse et les deux premières années de la vie de l'enfant. Cette période dite des 1000 jours est considérée comme critique pour la croissance et le développement de l'enfant.</a:t>
            </a:r>
            <a:endParaRPr lang="en-GB" sz="1200" kern="1200" dirty="0" smtClean="0">
              <a:solidFill>
                <a:schemeClr val="tx1"/>
              </a:solidFill>
              <a:effectLst/>
              <a:latin typeface="+mn-lt"/>
              <a:ea typeface="+mn-ea"/>
              <a:cs typeface="+mn-cs"/>
            </a:endParaRPr>
          </a:p>
          <a:p>
            <a:endParaRPr lang="fr-FR" sz="1200"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Les niveaux de différentes formes de sous-nutrition augmentent </a:t>
            </a:r>
            <a:r>
              <a:rPr lang="fr-FR" sz="1200" kern="1200" dirty="0" smtClean="0">
                <a:solidFill>
                  <a:schemeClr val="tx1"/>
                </a:solidFill>
                <a:effectLst/>
                <a:latin typeface="+mn-lt"/>
                <a:ea typeface="+mn-ea"/>
                <a:cs typeface="+mn-cs"/>
              </a:rPr>
              <a:t>sensiblement </a:t>
            </a:r>
            <a:r>
              <a:rPr lang="fr-FR" sz="1200" b="1" kern="1200" dirty="0" smtClean="0">
                <a:solidFill>
                  <a:schemeClr val="tx1"/>
                </a:solidFill>
                <a:effectLst/>
                <a:latin typeface="+mn-lt"/>
                <a:ea typeface="+mn-ea"/>
                <a:cs typeface="+mn-cs"/>
              </a:rPr>
              <a:t>entre l'âge de 3 et 24 mois</a:t>
            </a:r>
            <a:r>
              <a:rPr lang="fr-FR" sz="1200" kern="1200" dirty="0" smtClean="0">
                <a:solidFill>
                  <a:schemeClr val="tx1"/>
                </a:solidFill>
                <a:effectLst/>
                <a:latin typeface="+mn-lt"/>
                <a:ea typeface="+mn-ea"/>
                <a:cs typeface="+mn-cs"/>
              </a:rPr>
              <a:t>, correspondant à la cible des directives de l’OMS sur l’</a:t>
            </a:r>
            <a:r>
              <a:rPr lang="fr-FR" sz="1200" kern="1200" dirty="0" err="1" smtClean="0">
                <a:solidFill>
                  <a:schemeClr val="tx1"/>
                </a:solidFill>
                <a:effectLst/>
                <a:latin typeface="+mn-lt"/>
                <a:ea typeface="+mn-ea"/>
                <a:cs typeface="+mn-cs"/>
              </a:rPr>
              <a:t>ANJE</a:t>
            </a:r>
            <a:r>
              <a:rPr lang="fr-FR" sz="1200" kern="1200" dirty="0" smtClean="0">
                <a:solidFill>
                  <a:schemeClr val="tx1"/>
                </a:solidFill>
                <a:effectLst/>
                <a:latin typeface="+mn-lt"/>
                <a:ea typeface="+mn-ea"/>
                <a:cs typeface="+mn-cs"/>
              </a:rPr>
              <a:t>. Par conséquent, les pratiques sous-optimales d'allaitement et d'alimentation complémentaire mettent les enfants à haut risque de sous-alimentation et de malnutrition.</a:t>
            </a: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effectLst/>
                <a:latin typeface="+mn-lt"/>
                <a:ea typeface="+mn-ea"/>
                <a:cs typeface="+mn-cs"/>
              </a:rPr>
              <a:t>L’adaptation et la mise en œuvre des directives de l’</a:t>
            </a:r>
            <a:r>
              <a:rPr lang="fr-FR" sz="1200" b="1" kern="1200" dirty="0" err="1" smtClean="0">
                <a:solidFill>
                  <a:schemeClr val="tx1"/>
                </a:solidFill>
                <a:effectLst/>
                <a:latin typeface="+mn-lt"/>
                <a:ea typeface="+mn-ea"/>
                <a:cs typeface="+mn-cs"/>
              </a:rPr>
              <a:t>ANJE</a:t>
            </a:r>
            <a:r>
              <a:rPr lang="fr-FR" sz="1200" kern="1200" dirty="0" smtClean="0">
                <a:solidFill>
                  <a:schemeClr val="tx1"/>
                </a:solidFill>
                <a:effectLst/>
                <a:latin typeface="+mn-lt"/>
                <a:ea typeface="+mn-ea"/>
                <a:cs typeface="+mn-cs"/>
              </a:rPr>
              <a:t>, pendant la fenêtre d'opportunité des 1000 jours, peut permettre aux enfants de moins de 24 mois d'atteindre leur plein potentiel de croissance et de prévenir un retard de croissance irréversible plus tard dans la vie ainsi que d’autres formes de malnutrition.</a:t>
            </a:r>
            <a:endParaRPr lang="en-GB" sz="1200" kern="1200" dirty="0" smtClean="0">
              <a:solidFill>
                <a:schemeClr val="tx1"/>
              </a:solidFill>
              <a:effectLst/>
              <a:latin typeface="+mn-lt"/>
              <a:ea typeface="+mn-ea"/>
              <a:cs typeface="+mn-cs"/>
            </a:endParaRPr>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1 minutes et 40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6</a:t>
            </a:fld>
            <a:endParaRPr lang="fr-FR">
              <a:solidFill>
                <a:prstClr val="black"/>
              </a:solidFill>
            </a:endParaRPr>
          </a:p>
        </p:txBody>
      </p:sp>
    </p:spTree>
    <p:extLst>
      <p:ext uri="{BB962C8B-B14F-4D97-AF65-F5344CB8AC3E}">
        <p14:creationId xmlns:p14="http://schemas.microsoft.com/office/powerpoint/2010/main" val="703737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9688" marR="0" lvl="0" indent="0" algn="l" defTabSz="914400" rtl="0" eaLnBrk="1" fontAlgn="auto" latinLnBrk="0" hangingPunct="1">
              <a:lnSpc>
                <a:spcPct val="100000"/>
              </a:lnSpc>
              <a:spcBef>
                <a:spcPts val="450"/>
              </a:spcBef>
              <a:spcAft>
                <a:spcPts val="0"/>
              </a:spcAft>
              <a:buClrTx/>
              <a:buSzTx/>
              <a:buFontTx/>
              <a:buNone/>
              <a:tabLst/>
              <a:defRPr/>
            </a:pPr>
            <a:r>
              <a:rPr lang="fr-FR" sz="1200" b="1" kern="1200" dirty="0" smtClean="0">
                <a:solidFill>
                  <a:schemeClr val="tx1"/>
                </a:solidFill>
                <a:effectLst/>
                <a:latin typeface="+mn-lt"/>
                <a:ea typeface="+mn-ea"/>
                <a:cs typeface="+mn-cs"/>
              </a:rPr>
              <a:t>Diapo 7. Évidences et bénéfices des interventions nutritionnelles </a:t>
            </a:r>
          </a:p>
          <a:p>
            <a:pPr marL="39688" marR="0" lvl="0" indent="0" algn="l" defTabSz="914400" rtl="0" eaLnBrk="1" fontAlgn="auto" latinLnBrk="0" hangingPunct="1">
              <a:lnSpc>
                <a:spcPct val="100000"/>
              </a:lnSpc>
              <a:spcBef>
                <a:spcPts val="450"/>
              </a:spcBef>
              <a:spcAft>
                <a:spcPts val="0"/>
              </a:spcAft>
              <a:buClrTx/>
              <a:buSzTx/>
              <a:buFontTx/>
              <a:buNone/>
              <a:tabLst/>
              <a:defRPr/>
            </a:pPr>
            <a:endParaRPr lang="fr-FR" sz="1200" kern="1200" dirty="0" smtClean="0">
              <a:solidFill>
                <a:schemeClr val="tx1"/>
              </a:solidFill>
              <a:effectLst/>
              <a:latin typeface="+mn-lt"/>
              <a:ea typeface="+mn-ea"/>
              <a:cs typeface="+mn-cs"/>
            </a:endParaRPr>
          </a:p>
          <a:p>
            <a:pPr marL="39688" marR="0" lvl="0" indent="0" algn="l" defTabSz="914400" rtl="0" eaLnBrk="1" fontAlgn="auto" latinLnBrk="0" hangingPunct="1">
              <a:lnSpc>
                <a:spcPct val="100000"/>
              </a:lnSpc>
              <a:spcBef>
                <a:spcPts val="450"/>
              </a:spcBef>
              <a:spcAft>
                <a:spcPts val="0"/>
              </a:spcAft>
              <a:buClrTx/>
              <a:buSzTx/>
              <a:buFontTx/>
              <a:buNone/>
              <a:tabLst/>
              <a:defRPr/>
            </a:pPr>
            <a:r>
              <a:rPr lang="fr-FR" sz="1200" i="1" kern="1200" dirty="0" smtClean="0">
                <a:solidFill>
                  <a:schemeClr val="tx1"/>
                </a:solidFill>
                <a:effectLst/>
                <a:latin typeface="+mn-lt"/>
                <a:ea typeface="+mn-ea"/>
                <a:cs typeface="+mn-cs"/>
              </a:rPr>
              <a:t>Demander en plénière et ensuite faire un rappel des évidences exposées par la revue du The Lancet ( 2008 avec mise a jour 2013) sur les interventions efficaces</a:t>
            </a:r>
            <a:r>
              <a:rPr lang="fr-FR" sz="1200" kern="1200" dirty="0" smtClean="0">
                <a:solidFill>
                  <a:schemeClr val="tx1"/>
                </a:solidFill>
                <a:effectLst/>
                <a:latin typeface="+mn-lt"/>
                <a:ea typeface="+mn-ea"/>
                <a:cs typeface="+mn-cs"/>
              </a:rPr>
              <a:t>.</a:t>
            </a:r>
          </a:p>
          <a:p>
            <a:pPr marL="39688" marR="0" lvl="0" indent="0" algn="l" defTabSz="914400" rtl="0" eaLnBrk="1" fontAlgn="auto" latinLnBrk="0" hangingPunct="1">
              <a:lnSpc>
                <a:spcPct val="100000"/>
              </a:lnSpc>
              <a:spcBef>
                <a:spcPts val="450"/>
              </a:spcBef>
              <a:spcAft>
                <a:spcPts val="0"/>
              </a:spcAft>
              <a:buClrTx/>
              <a:buSzTx/>
              <a:buFontTx/>
              <a:buNone/>
              <a:tabLst/>
              <a:defRPr/>
            </a:pPr>
            <a:endParaRPr lang="fr-FR" sz="1200" b="1" i="0" kern="1200" dirty="0" smtClean="0">
              <a:solidFill>
                <a:schemeClr val="tx1"/>
              </a:solidFill>
              <a:effectLst/>
              <a:latin typeface="+mn-lt"/>
              <a:ea typeface="+mn-ea"/>
              <a:cs typeface="+mn-cs"/>
            </a:endParaRPr>
          </a:p>
          <a:p>
            <a:pPr marL="39688" marR="0" lvl="0" indent="0" algn="l" defTabSz="914400" rtl="0" eaLnBrk="1" fontAlgn="auto" latinLnBrk="0" hangingPunct="1">
              <a:lnSpc>
                <a:spcPct val="100000"/>
              </a:lnSpc>
              <a:spcBef>
                <a:spcPts val="450"/>
              </a:spcBef>
              <a:spcAft>
                <a:spcPts val="0"/>
              </a:spcAft>
              <a:buClrTx/>
              <a:buSzTx/>
              <a:buFontTx/>
              <a:buNone/>
              <a:tabLst/>
              <a:defRPr/>
            </a:pPr>
            <a:r>
              <a:rPr lang="fr-FR" b="1" dirty="0" smtClean="0"/>
              <a:t>CLIC. La série d’articles du Lancet sur la sous-alimentation maternelle et infantile, publiée en 2008 et remise à jour en 2013</a:t>
            </a:r>
            <a:r>
              <a:rPr lang="fr-FR" dirty="0" smtClean="0"/>
              <a:t>, estime que la sous-alimentation maternelle et infantile serait la cause de 45% des décès d’enfants âgés de moins de cinq ans. Cette série de publications identifie et propose des interventions ciblées, efficaces et spécifiques à la nutrition, qui pourraient réduire considérablement le taux de mortalité, de même que la morbidité et les handicaps liés à la sous-alimentation, si elles sont mises en œuvre à grande échelle pendant la période opportune (c’est à dire de la conception à l’âge de 24 mois)</a:t>
            </a:r>
          </a:p>
          <a:p>
            <a:pPr marL="39688" marR="0" lvl="0" indent="0" algn="l" defTabSz="914400" rtl="0" eaLnBrk="1" fontAlgn="auto" latinLnBrk="0" hangingPunct="1">
              <a:lnSpc>
                <a:spcPct val="100000"/>
              </a:lnSpc>
              <a:spcBef>
                <a:spcPts val="450"/>
              </a:spcBef>
              <a:spcAft>
                <a:spcPts val="0"/>
              </a:spcAft>
              <a:buClrTx/>
              <a:buSzTx/>
              <a:buFontTx/>
              <a:buNone/>
              <a:tabLst/>
              <a:defRPr/>
            </a:pPr>
            <a:endParaRPr lang="fr-FR" sz="1200" b="1" i="0" kern="1200" dirty="0" smtClean="0">
              <a:solidFill>
                <a:schemeClr val="tx1"/>
              </a:solidFill>
              <a:effectLst/>
              <a:latin typeface="+mn-lt"/>
              <a:ea typeface="+mn-ea"/>
              <a:cs typeface="+mn-cs"/>
            </a:endParaRPr>
          </a:p>
          <a:p>
            <a:pPr marL="39688" marR="0" lvl="0" indent="0" algn="l" defTabSz="914400" rtl="0" eaLnBrk="1" fontAlgn="auto" latinLnBrk="0" hangingPunct="1">
              <a:lnSpc>
                <a:spcPct val="100000"/>
              </a:lnSpc>
              <a:spcBef>
                <a:spcPts val="450"/>
              </a:spcBef>
              <a:spcAft>
                <a:spcPts val="0"/>
              </a:spcAft>
              <a:buClrTx/>
              <a:buSzTx/>
              <a:buFontTx/>
              <a:buNone/>
              <a:tabLst/>
              <a:defRPr/>
            </a:pPr>
            <a:r>
              <a:rPr lang="fr-FR" sz="1200" b="1" i="0" kern="1200" dirty="0" smtClean="0">
                <a:solidFill>
                  <a:schemeClr val="tx1"/>
                </a:solidFill>
                <a:effectLst/>
                <a:latin typeface="+mn-lt"/>
                <a:ea typeface="+mn-ea"/>
                <a:cs typeface="+mn-cs"/>
              </a:rPr>
              <a:t>La série d'articles la plus récente du </a:t>
            </a:r>
            <a:r>
              <a:rPr lang="fr-FR" sz="1200" b="1" i="1" kern="1200" dirty="0" smtClean="0">
                <a:solidFill>
                  <a:schemeClr val="tx1"/>
                </a:solidFill>
                <a:effectLst/>
                <a:latin typeface="+mn-lt"/>
                <a:ea typeface="+mn-ea"/>
                <a:cs typeface="+mn-cs"/>
              </a:rPr>
              <a:t>Lancet</a:t>
            </a:r>
            <a:r>
              <a:rPr lang="fr-FR" sz="1200" b="1" i="0" kern="1200" dirty="0" smtClean="0">
                <a:solidFill>
                  <a:schemeClr val="tx1"/>
                </a:solidFill>
                <a:effectLst/>
                <a:latin typeface="+mn-lt"/>
                <a:ea typeface="+mn-ea"/>
                <a:cs typeface="+mn-cs"/>
              </a:rPr>
              <a:t> </a:t>
            </a:r>
            <a:r>
              <a:rPr lang="fr-FR" sz="1200" b="0" i="0" kern="1200" dirty="0" smtClean="0">
                <a:solidFill>
                  <a:schemeClr val="tx1"/>
                </a:solidFill>
                <a:effectLst/>
                <a:latin typeface="+mn-lt"/>
                <a:ea typeface="+mn-ea"/>
                <a:cs typeface="+mn-cs"/>
              </a:rPr>
              <a:t>portant sur la dénutrition maternelle et infantile (</a:t>
            </a:r>
            <a:r>
              <a:rPr lang="fr-FR" sz="1200" b="0" i="0" kern="1200" dirty="0" err="1" smtClean="0">
                <a:solidFill>
                  <a:schemeClr val="tx1"/>
                </a:solidFill>
                <a:effectLst/>
                <a:latin typeface="+mn-lt"/>
                <a:ea typeface="+mn-ea"/>
                <a:cs typeface="+mn-cs"/>
              </a:rPr>
              <a:t>Bhutta</a:t>
            </a:r>
            <a:r>
              <a:rPr lang="fr-FR" sz="1200" b="0" i="0" kern="1200" dirty="0" smtClean="0">
                <a:solidFill>
                  <a:schemeClr val="tx1"/>
                </a:solidFill>
                <a:effectLst/>
                <a:latin typeface="+mn-lt"/>
                <a:ea typeface="+mn-ea"/>
                <a:cs typeface="+mn-cs"/>
              </a:rPr>
              <a:t> et al, 2013) a estimé que, même en couvrant 90% des interventions spécifiques en matière de nutrition (en traitant la nutrition maternelle, l'alimentation du nourrisson et du jeune enfant (</a:t>
            </a:r>
            <a:r>
              <a:rPr lang="fr-FR" sz="1200" b="0" i="0" kern="1200" dirty="0" err="1" smtClean="0">
                <a:solidFill>
                  <a:schemeClr val="tx1"/>
                </a:solidFill>
                <a:effectLst/>
                <a:latin typeface="+mn-lt"/>
                <a:ea typeface="+mn-ea"/>
                <a:cs typeface="+mn-cs"/>
              </a:rPr>
              <a:t>ANJE</a:t>
            </a:r>
            <a:r>
              <a:rPr lang="fr-FR" sz="1200" b="0" i="0" kern="1200" dirty="0" smtClean="0">
                <a:solidFill>
                  <a:schemeClr val="tx1"/>
                </a:solidFill>
                <a:effectLst/>
                <a:latin typeface="+mn-lt"/>
                <a:ea typeface="+mn-ea"/>
                <a:cs typeface="+mn-cs"/>
              </a:rPr>
              <a:t>), les carences en micronutriments et la gestion de la malnutrition aigüe), </a:t>
            </a:r>
            <a:r>
              <a:rPr lang="fr-FR" sz="1200" b="1" i="0" kern="1200" dirty="0" smtClean="0">
                <a:solidFill>
                  <a:schemeClr val="tx1"/>
                </a:solidFill>
                <a:effectLst/>
                <a:latin typeface="+mn-lt"/>
                <a:ea typeface="+mn-ea"/>
                <a:cs typeface="+mn-cs"/>
              </a:rPr>
              <a:t>seulement 20% des cas mondiaux de retard de croissance et 60% des cas d'émaciation pourraient être évités</a:t>
            </a:r>
            <a:r>
              <a:rPr lang="fr-FR" sz="1200" b="0" i="0" kern="1200" dirty="0" smtClean="0">
                <a:solidFill>
                  <a:schemeClr val="tx1"/>
                </a:solidFill>
                <a:effectLst/>
                <a:latin typeface="+mn-lt"/>
                <a:ea typeface="+mn-ea"/>
                <a:cs typeface="+mn-cs"/>
              </a:rPr>
              <a:t>. Cela reflète une compréhension largement répandue que l'attention doit également être portée sur les facteurs déterminants de la malnutrition dans un contexte plus large si les réductions doivent être réalisées à grande échelle. Il est donc important</a:t>
            </a:r>
            <a:r>
              <a:rPr lang="fr-FR" sz="1200" b="0" i="0" kern="1200" baseline="0" dirty="0" smtClean="0">
                <a:solidFill>
                  <a:schemeClr val="tx1"/>
                </a:solidFill>
                <a:effectLst/>
                <a:latin typeface="+mn-lt"/>
                <a:ea typeface="+mn-ea"/>
                <a:cs typeface="+mn-cs"/>
              </a:rPr>
              <a:t> de</a:t>
            </a:r>
            <a:r>
              <a:rPr lang="fr-FR" sz="1200" b="0" i="0" kern="1200" dirty="0" smtClean="0">
                <a:solidFill>
                  <a:schemeClr val="tx1"/>
                </a:solidFill>
                <a:effectLst/>
                <a:latin typeface="+mn-lt"/>
                <a:ea typeface="+mn-ea"/>
                <a:cs typeface="+mn-cs"/>
              </a:rPr>
              <a:t> mieux comprendre ce que ces autres secteurs peuvent faire et comment ils peuvent contribuer à l'amélioration de la nutrition à grande échelle. La mise en place et la montée du mouvement pour le renforcement de la nutrition (SUN) et les objectifs de l'Assemblée Mondiale de la Santé (AMS), Les objectifs du Développement Durables  entre autres initiatives,  ont renforcé l'attention portée </a:t>
            </a:r>
            <a:r>
              <a:rPr lang="fr-FR" sz="1200" b="1" i="0" kern="1200" dirty="0" smtClean="0">
                <a:solidFill>
                  <a:schemeClr val="tx1"/>
                </a:solidFill>
                <a:effectLst/>
                <a:latin typeface="+mn-lt"/>
                <a:ea typeface="+mn-ea"/>
                <a:cs typeface="+mn-cs"/>
              </a:rPr>
              <a:t>sur la programmation multisectorielle </a:t>
            </a:r>
            <a:r>
              <a:rPr lang="fr-FR" sz="1200" b="0" i="0" kern="1200" dirty="0" smtClean="0">
                <a:solidFill>
                  <a:schemeClr val="tx1"/>
                </a:solidFill>
                <a:effectLst/>
                <a:latin typeface="+mn-lt"/>
                <a:ea typeface="+mn-ea"/>
                <a:cs typeface="+mn-cs"/>
              </a:rPr>
              <a:t>pour aborder les </a:t>
            </a:r>
            <a:r>
              <a:rPr lang="fr-FR" sz="1200" b="1" i="0" kern="1200" dirty="0" smtClean="0">
                <a:solidFill>
                  <a:schemeClr val="tx1"/>
                </a:solidFill>
                <a:effectLst/>
                <a:latin typeface="+mn-lt"/>
                <a:ea typeface="+mn-ea"/>
                <a:cs typeface="+mn-cs"/>
              </a:rPr>
              <a:t>facteurs sous-jacents de la malnutrition</a:t>
            </a:r>
            <a:r>
              <a:rPr lang="fr-FR" sz="1200" b="0" i="0" kern="1200" dirty="0" smtClean="0">
                <a:solidFill>
                  <a:schemeClr val="tx1"/>
                </a:solidFill>
                <a:effectLst/>
                <a:latin typeface="+mn-lt"/>
                <a:ea typeface="+mn-ea"/>
                <a:cs typeface="+mn-cs"/>
              </a:rPr>
              <a:t>, avec une attention particulière portée sur </a:t>
            </a:r>
            <a:r>
              <a:rPr lang="fr-FR" sz="1200" b="1" i="0" kern="1200" dirty="0" smtClean="0">
                <a:solidFill>
                  <a:schemeClr val="tx1"/>
                </a:solidFill>
                <a:effectLst/>
                <a:latin typeface="+mn-lt"/>
                <a:ea typeface="+mn-ea"/>
                <a:cs typeface="+mn-cs"/>
              </a:rPr>
              <a:t>le retard de croissance</a:t>
            </a:r>
            <a:r>
              <a:rPr lang="fr-FR" sz="1200" b="0" i="0" kern="1200" dirty="0" smtClean="0">
                <a:solidFill>
                  <a:schemeClr val="tx1"/>
                </a:solidFill>
                <a:effectLst/>
                <a:latin typeface="+mn-lt"/>
                <a:ea typeface="+mn-ea"/>
                <a:cs typeface="+mn-cs"/>
              </a:rPr>
              <a:t>.</a:t>
            </a:r>
            <a:endParaRPr lang="en-US" dirty="0" smtClean="0">
              <a:solidFill>
                <a:srgbClr val="000000"/>
              </a:solidFill>
              <a:latin typeface="Times New Roman Bold" pitchFamily="18" charset="0"/>
              <a:cs typeface="Times" pitchFamily="18" charset="0"/>
              <a:sym typeface="Times New Roman Bold" pitchFamily="18" charset="0"/>
            </a:endParaRPr>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2 minutes et 30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7</a:t>
            </a:fld>
            <a:endParaRPr lang="fr-FR">
              <a:solidFill>
                <a:prstClr val="black"/>
              </a:solidFill>
            </a:endParaRPr>
          </a:p>
        </p:txBody>
      </p:sp>
    </p:spTree>
    <p:extLst>
      <p:ext uri="{BB962C8B-B14F-4D97-AF65-F5344CB8AC3E}">
        <p14:creationId xmlns:p14="http://schemas.microsoft.com/office/powerpoint/2010/main" val="825554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kern="1200" dirty="0" smtClean="0">
                <a:solidFill>
                  <a:schemeClr val="tx1"/>
                </a:solidFill>
                <a:effectLst/>
                <a:latin typeface="+mn-lt"/>
                <a:ea typeface="+mn-ea"/>
                <a:cs typeface="+mn-cs"/>
              </a:rPr>
              <a:t>Diapo 8.</a:t>
            </a:r>
            <a:r>
              <a:rPr lang="fr-FR" sz="1200" b="1" kern="1200" baseline="0" dirty="0" smtClean="0">
                <a:solidFill>
                  <a:schemeClr val="tx1"/>
                </a:solidFill>
                <a:effectLst/>
                <a:latin typeface="+mn-lt"/>
                <a:ea typeface="+mn-ea"/>
                <a:cs typeface="+mn-cs"/>
              </a:rPr>
              <a:t> Nutrition maternelle et </a:t>
            </a:r>
            <a:r>
              <a:rPr lang="fr-FR" sz="1200" b="1" kern="1200" baseline="0" dirty="0" err="1" smtClean="0">
                <a:solidFill>
                  <a:schemeClr val="tx1"/>
                </a:solidFill>
                <a:effectLst/>
                <a:latin typeface="+mn-lt"/>
                <a:ea typeface="+mn-ea"/>
                <a:cs typeface="+mn-cs"/>
              </a:rPr>
              <a:t>ANJE</a:t>
            </a:r>
            <a:endParaRPr lang="fr-FR" sz="12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effectLst/>
                <a:latin typeface="+mn-lt"/>
                <a:ea typeface="+mn-ea"/>
                <a:cs typeface="+mn-cs"/>
              </a:rPr>
              <a:t>La nutrition maternelle </a:t>
            </a:r>
            <a:r>
              <a:rPr lang="fr-FR" sz="1200" kern="1200" dirty="0" smtClean="0">
                <a:solidFill>
                  <a:schemeClr val="tx1"/>
                </a:solidFill>
                <a:effectLst/>
                <a:latin typeface="+mn-lt"/>
                <a:ea typeface="+mn-ea"/>
                <a:cs typeface="+mn-cs"/>
              </a:rPr>
              <a:t>est aussi importante afin d’assurer un bon statut nutritionnel au nourrisson et protéger la santé des </a:t>
            </a:r>
            <a:r>
              <a:rPr lang="fr-FR" sz="1200" b="1" kern="1200" dirty="0" smtClean="0">
                <a:solidFill>
                  <a:schemeClr val="tx1"/>
                </a:solidFill>
                <a:effectLst/>
                <a:latin typeface="+mn-lt"/>
                <a:ea typeface="+mn-ea"/>
                <a:cs typeface="+mn-cs"/>
              </a:rPr>
              <a:t>femmes pendant la grossesse et l’allaitement</a:t>
            </a:r>
            <a:r>
              <a:rPr lang="fr-FR"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Quand c’est nécessaire, la femme doit prendre des nutriments ou suppléments spéciaux qui aideront le bébé à bien grandir et à être en bonne santé. Il s’agit par exemple des comprimés de fer et d’acide folique de multiples micronutriments pour prévenir l’anémie pendant la grossesse et pendant au moins 3 mois après l’accouchement pour que le bébé puisse les recevoir dans le lait maternel. Il est également recommandé que la mère consomme du sel iodé pour aider au bon développement du cerveau et du corps du bébé. La mise en œuvre des directives nationales sur des interventions complémentaires telles que le déparasitage et la prévention du paludisme contribuent à la prévention de l’anémie. Les consultations prénatales (au moins 4 visites pendant la grossesse) sont importantes pour la santé des mères et des nouveaux nés. </a:t>
            </a:r>
            <a:endParaRPr lang="en-GB" sz="1200" kern="1200" dirty="0" smtClean="0">
              <a:solidFill>
                <a:schemeClr val="tx1"/>
              </a:solidFill>
              <a:effectLst/>
              <a:latin typeface="+mn-lt"/>
              <a:ea typeface="+mn-ea"/>
              <a:cs typeface="+mn-cs"/>
            </a:endParaRPr>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60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8</a:t>
            </a:fld>
            <a:endParaRPr lang="fr-FR">
              <a:solidFill>
                <a:prstClr val="black"/>
              </a:solidFill>
            </a:endParaRPr>
          </a:p>
        </p:txBody>
      </p:sp>
    </p:spTree>
    <p:extLst>
      <p:ext uri="{BB962C8B-B14F-4D97-AF65-F5344CB8AC3E}">
        <p14:creationId xmlns:p14="http://schemas.microsoft.com/office/powerpoint/2010/main" val="2464278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9688" marR="0" lvl="0" indent="0" algn="l" defTabSz="914400" rtl="0" eaLnBrk="1" fontAlgn="auto" latinLnBrk="0" hangingPunct="1">
              <a:lnSpc>
                <a:spcPct val="100000"/>
              </a:lnSpc>
              <a:spcBef>
                <a:spcPts val="450"/>
              </a:spcBef>
              <a:spcAft>
                <a:spcPts val="0"/>
              </a:spcAft>
              <a:buClrTx/>
              <a:buSzTx/>
              <a:buFontTx/>
              <a:buNone/>
              <a:tabLst/>
              <a:defRPr/>
            </a:pPr>
            <a:r>
              <a:rPr lang="fr-FR" sz="1200" b="1" kern="1200" dirty="0" smtClean="0">
                <a:solidFill>
                  <a:schemeClr val="tx1"/>
                </a:solidFill>
                <a:effectLst/>
                <a:latin typeface="+mn-lt"/>
                <a:ea typeface="+mn-ea"/>
                <a:cs typeface="+mn-cs"/>
              </a:rPr>
              <a:t>Diapo 9.</a:t>
            </a:r>
            <a:r>
              <a:rPr lang="fr-FR" sz="1200" b="1" kern="1200" baseline="0" dirty="0" smtClean="0">
                <a:solidFill>
                  <a:schemeClr val="tx1"/>
                </a:solidFill>
                <a:effectLst/>
                <a:latin typeface="+mn-lt"/>
                <a:ea typeface="+mn-ea"/>
                <a:cs typeface="+mn-cs"/>
              </a:rPr>
              <a:t> </a:t>
            </a:r>
            <a:r>
              <a:rPr lang="fr-FR" sz="1200" b="1" kern="1200" dirty="0" smtClean="0">
                <a:solidFill>
                  <a:schemeClr val="tx1"/>
                </a:solidFill>
                <a:effectLst/>
                <a:latin typeface="+mn-lt"/>
                <a:ea typeface="+mn-ea"/>
                <a:cs typeface="+mn-cs"/>
              </a:rPr>
              <a:t>Recommandations de l’OMS sur l’</a:t>
            </a:r>
            <a:r>
              <a:rPr lang="fr-FR" sz="1200" b="1" kern="1200" dirty="0" err="1" smtClean="0">
                <a:solidFill>
                  <a:schemeClr val="tx1"/>
                </a:solidFill>
                <a:effectLst/>
                <a:latin typeface="+mn-lt"/>
                <a:ea typeface="+mn-ea"/>
                <a:cs typeface="+mn-cs"/>
              </a:rPr>
              <a:t>ANJE</a:t>
            </a:r>
            <a:endParaRPr lang="fr-FR" sz="1200" b="1" kern="1200" dirty="0" smtClean="0">
              <a:solidFill>
                <a:schemeClr val="tx1"/>
              </a:solidFill>
              <a:effectLst/>
              <a:latin typeface="+mn-lt"/>
              <a:ea typeface="+mn-ea"/>
              <a:cs typeface="+mn-cs"/>
            </a:endParaRPr>
          </a:p>
          <a:p>
            <a:pPr marL="39688" marR="0" lvl="0" indent="0" algn="l" defTabSz="914400" rtl="0" eaLnBrk="1" fontAlgn="auto" latinLnBrk="0" hangingPunct="1">
              <a:lnSpc>
                <a:spcPct val="100000"/>
              </a:lnSpc>
              <a:spcBef>
                <a:spcPts val="450"/>
              </a:spcBef>
              <a:spcAft>
                <a:spcPts val="0"/>
              </a:spcAft>
              <a:buClrTx/>
              <a:buSzTx/>
              <a:buFontTx/>
              <a:buNone/>
              <a:tabLst/>
              <a:defRPr/>
            </a:pPr>
            <a:endParaRPr lang="fr-FR" sz="1200"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Les actions de promotion de l’</a:t>
            </a:r>
            <a:r>
              <a:rPr lang="fr-FR" sz="1200" b="1" kern="1200" dirty="0" err="1" smtClean="0">
                <a:solidFill>
                  <a:schemeClr val="tx1"/>
                </a:solidFill>
                <a:effectLst/>
                <a:latin typeface="+mn-lt"/>
                <a:ea typeface="+mn-ea"/>
                <a:cs typeface="+mn-cs"/>
              </a:rPr>
              <a:t>ANJE</a:t>
            </a:r>
            <a:r>
              <a:rPr lang="fr-FR" sz="1200" kern="1200" dirty="0" smtClean="0">
                <a:solidFill>
                  <a:schemeClr val="tx1"/>
                </a:solidFill>
                <a:effectLst/>
                <a:latin typeface="+mn-lt"/>
                <a:ea typeface="+mn-ea"/>
                <a:cs typeface="+mn-cs"/>
              </a:rPr>
              <a:t> visent à protéger et à soutenir les pratiques d'alimentation appropriées pour les nourrissons et les jeunes enfants. Elles répondent en priorité à leurs besoins et améliorent leurs chances de croissance, de développement et de survie.</a:t>
            </a:r>
          </a:p>
          <a:p>
            <a:endParaRPr lang="fr-FR" sz="1200"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Les catastrophes naturelles et les situations d’urgence </a:t>
            </a:r>
            <a:r>
              <a:rPr lang="fr-FR" sz="1200" kern="1200" dirty="0" smtClean="0">
                <a:solidFill>
                  <a:schemeClr val="tx1"/>
                </a:solidFill>
                <a:effectLst/>
                <a:latin typeface="+mn-lt"/>
                <a:ea typeface="+mn-ea"/>
                <a:cs typeface="+mn-cs"/>
              </a:rPr>
              <a:t>ont en général des conséquences très graves sur la vie des populations. Dans les urgences complexes, les systèmes de santé s’effondrent souvent et il devient difficile, voire impossible, d’accéder aux soins de santé primaire.</a:t>
            </a:r>
          </a:p>
          <a:p>
            <a:endParaRPr lang="fr-FR" sz="1200"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Des comportements d'allaitement optimaux tels que l'allaitement exclusif pendant 6 mois et la poursuite de l'allaitement maternel jusqu'à 12 mois </a:t>
            </a:r>
            <a:r>
              <a:rPr lang="fr-FR" sz="1200" kern="1200" dirty="0" smtClean="0">
                <a:solidFill>
                  <a:schemeClr val="tx1"/>
                </a:solidFill>
                <a:effectLst/>
                <a:latin typeface="+mn-lt"/>
                <a:ea typeface="+mn-ea"/>
                <a:cs typeface="+mn-cs"/>
              </a:rPr>
              <a:t>peut réduire la mortalité infantile de 13 %, ce qui en fait l'intervention préventive ayant l'impact le plus important sur la mortalité.</a:t>
            </a:r>
          </a:p>
          <a:p>
            <a:endParaRPr lang="en-US" dirty="0" smtClean="0">
              <a:solidFill>
                <a:srgbClr val="000000"/>
              </a:solidFill>
              <a:latin typeface="Times New Roman Bold" pitchFamily="18" charset="0"/>
              <a:cs typeface="Times" pitchFamily="18" charset="0"/>
              <a:sym typeface="Times New Roman Bold" pitchFamily="18" charset="0"/>
            </a:endParaRPr>
          </a:p>
          <a:p>
            <a:r>
              <a:rPr lang="fr-FR" sz="1200" b="1" kern="1200" dirty="0" smtClean="0">
                <a:solidFill>
                  <a:schemeClr val="tx1"/>
                </a:solidFill>
                <a:effectLst/>
                <a:latin typeface="+mn-lt"/>
                <a:ea typeface="+mn-ea"/>
                <a:cs typeface="+mn-cs"/>
              </a:rPr>
              <a:t>Le lait materne</a:t>
            </a:r>
            <a:r>
              <a:rPr lang="fr-FR" sz="1200" kern="1200" dirty="0" smtClean="0">
                <a:solidFill>
                  <a:schemeClr val="tx1"/>
                </a:solidFill>
                <a:effectLst/>
                <a:latin typeface="+mn-lt"/>
                <a:ea typeface="+mn-ea"/>
                <a:cs typeface="+mn-cs"/>
              </a:rPr>
              <a:t>l contient toutes les composantes énergétiques et tous les nutriments dont l’enfant a besoin pendant les six premiers mois de sa vie. Cela  le protège également des maladies diarrhéiques et des risques d’infections. Il renforce ainsi son système immunitaire.</a:t>
            </a:r>
          </a:p>
          <a:p>
            <a:endParaRPr lang="fr-FR" sz="1200"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L’allaitement Maternel Exclusif </a:t>
            </a:r>
            <a:r>
              <a:rPr lang="fr-FR" sz="1200" kern="1200" dirty="0" smtClean="0">
                <a:solidFill>
                  <a:schemeClr val="tx1"/>
                </a:solidFill>
                <a:effectLst/>
                <a:latin typeface="+mn-lt"/>
                <a:ea typeface="+mn-ea"/>
                <a:cs typeface="+mn-cs"/>
              </a:rPr>
              <a:t>consiste à ne nourrir l’enfant qu’au sein de sa naissance jusqu’à l’âge de six mois. Il est essentiel. Aucun autre aliment </a:t>
            </a:r>
            <a:r>
              <a:rPr lang="fr-FR" sz="1200" b="1" kern="1200" dirty="0" smtClean="0">
                <a:solidFill>
                  <a:schemeClr val="tx1"/>
                </a:solidFill>
                <a:effectLst/>
                <a:latin typeface="+mn-lt"/>
                <a:ea typeface="+mn-ea"/>
                <a:cs typeface="+mn-cs"/>
              </a:rPr>
              <a:t>y compris l’eau</a:t>
            </a:r>
            <a:r>
              <a:rPr lang="fr-FR" sz="1200" kern="1200" dirty="0" smtClean="0">
                <a:solidFill>
                  <a:schemeClr val="tx1"/>
                </a:solidFill>
                <a:effectLst/>
                <a:latin typeface="+mn-lt"/>
                <a:ea typeface="+mn-ea"/>
                <a:cs typeface="+mn-cs"/>
              </a:rPr>
              <a:t> n’est nécessaire durant cette période. Il commence par la mise au sein du bébé dans l’heure qui suit la naissance pour lui permettre de profiter du colostrum, liquide précieux pour la santé de l’enfant. Un enfant qui n’est pas allaité exclusivement durant ses six premiers mois développe facilement plusieurs infections et maladies dont la diarrhée et la malnutrition.</a:t>
            </a:r>
          </a:p>
          <a:p>
            <a:endParaRPr lang="fr-FR"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effectLst/>
                <a:latin typeface="+mn-lt"/>
                <a:ea typeface="+mn-ea"/>
                <a:cs typeface="+mn-cs"/>
              </a:rPr>
              <a:t>Après six mois, </a:t>
            </a:r>
            <a:r>
              <a:rPr lang="fr-FR" sz="1200" kern="1200" dirty="0" smtClean="0">
                <a:solidFill>
                  <a:schemeClr val="tx1"/>
                </a:solidFill>
                <a:effectLst/>
                <a:latin typeface="+mn-lt"/>
                <a:ea typeface="+mn-ea"/>
                <a:cs typeface="+mn-cs"/>
              </a:rPr>
              <a:t>le lait maternel seul ne suffit plus pour couvrir les besoins du nourrisson. Il faut alors introduire en plus des aliments de compléments liquides ou semi liquides comme par exemple le lait</a:t>
            </a:r>
            <a:r>
              <a:rPr lang="fr-FR" sz="1200" b="0" kern="1200" dirty="0" smtClean="0">
                <a:solidFill>
                  <a:schemeClr val="tx1"/>
                </a:solidFill>
                <a:effectLst/>
                <a:latin typeface="+mn-lt"/>
                <a:ea typeface="+mn-ea"/>
                <a:cs typeface="+mn-cs"/>
              </a:rPr>
              <a:t>.</a:t>
            </a:r>
            <a:r>
              <a:rPr lang="fr-FR" sz="1200" b="1" kern="120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L’alimentation complémentaire est le processus consistant à donner des aliments de complément appropriés à l’âge de l’enfant à partir de six mois et sans danger, tout en poursuivant l’allaitement jusqu’à l’âge de 2 ans et plus. Les aliments de complément devront être introduits à partir de l’âge de 6 mois.</a:t>
            </a:r>
            <a:endParaRPr lang="en-GB" sz="1200" kern="1200" dirty="0" smtClean="0">
              <a:solidFill>
                <a:schemeClr val="tx1"/>
              </a:solidFill>
              <a:effectLst/>
              <a:latin typeface="+mn-lt"/>
              <a:ea typeface="+mn-ea"/>
              <a:cs typeface="+mn-cs"/>
            </a:endParaRPr>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2 minutes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9</a:t>
            </a:fld>
            <a:endParaRPr lang="fr-FR">
              <a:solidFill>
                <a:prstClr val="black"/>
              </a:solidFill>
            </a:endParaRPr>
          </a:p>
        </p:txBody>
      </p:sp>
    </p:spTree>
    <p:extLst>
      <p:ext uri="{BB962C8B-B14F-4D97-AF65-F5344CB8AC3E}">
        <p14:creationId xmlns:p14="http://schemas.microsoft.com/office/powerpoint/2010/main" val="1348756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smtClean="0"/>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3FC1C5B5-8F6F-D941-AFC1-1A3CE302BDE4}" type="datetimeFigureOut">
              <a:rPr lang="fr-FR" smtClean="0"/>
              <a:t>11/02/2021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5854E62-313F-4245-A786-B0FE8BB00D39}" type="slidenum">
              <a:rPr lang="fr-FR" smtClean="0"/>
              <a:t>‹N°›</a:t>
            </a:fld>
            <a:endParaRPr lang="fr-FR"/>
          </a:p>
        </p:txBody>
      </p:sp>
    </p:spTree>
    <p:extLst>
      <p:ext uri="{BB962C8B-B14F-4D97-AF65-F5344CB8AC3E}">
        <p14:creationId xmlns:p14="http://schemas.microsoft.com/office/powerpoint/2010/main" val="4173012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3FC1C5B5-8F6F-D941-AFC1-1A3CE302BDE4}" type="datetimeFigureOut">
              <a:rPr lang="fr-FR" smtClean="0"/>
              <a:t>11/02/2021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5854E62-313F-4245-A786-B0FE8BB00D39}" type="slidenum">
              <a:rPr lang="fr-FR" smtClean="0"/>
              <a:t>‹N°›</a:t>
            </a:fld>
            <a:endParaRPr lang="fr-FR"/>
          </a:p>
        </p:txBody>
      </p:sp>
    </p:spTree>
    <p:extLst>
      <p:ext uri="{BB962C8B-B14F-4D97-AF65-F5344CB8AC3E}">
        <p14:creationId xmlns:p14="http://schemas.microsoft.com/office/powerpoint/2010/main" val="279407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3FC1C5B5-8F6F-D941-AFC1-1A3CE302BDE4}" type="datetimeFigureOut">
              <a:rPr lang="fr-FR" smtClean="0"/>
              <a:t>11/02/2021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5854E62-313F-4245-A786-B0FE8BB00D39}" type="slidenum">
              <a:rPr lang="fr-FR" smtClean="0"/>
              <a:t>‹N°›</a:t>
            </a:fld>
            <a:endParaRPr lang="fr-FR"/>
          </a:p>
        </p:txBody>
      </p:sp>
    </p:spTree>
    <p:extLst>
      <p:ext uri="{BB962C8B-B14F-4D97-AF65-F5344CB8AC3E}">
        <p14:creationId xmlns:p14="http://schemas.microsoft.com/office/powerpoint/2010/main" val="34674233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apositive de titr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Espace réservé du titre 1"/>
          <p:cNvSpPr>
            <a:spLocks noGrp="1"/>
          </p:cNvSpPr>
          <p:nvPr>
            <p:ph type="title" hasCustomPrompt="1"/>
          </p:nvPr>
        </p:nvSpPr>
        <p:spPr>
          <a:xfrm>
            <a:off x="4572000" y="2852936"/>
            <a:ext cx="4320480" cy="1656184"/>
          </a:xfrm>
          <a:prstGeom prst="rect">
            <a:avLst/>
          </a:prstGeom>
        </p:spPr>
        <p:txBody>
          <a:bodyPr vert="horz" lIns="91440" tIns="45720" rIns="91440" bIns="45720" rtlCol="0" anchor="ctr">
            <a:normAutofit/>
          </a:bodyPr>
          <a:lstStyle>
            <a:lvl1pPr>
              <a:defRPr cap="none" baseline="0"/>
            </a:lvl1pPr>
          </a:lstStyle>
          <a:p>
            <a:r>
              <a:rPr lang="fr-FR"/>
              <a:t>Title</a:t>
            </a:r>
            <a:endParaRPr lang="fr-FR" dirty="0"/>
          </a:p>
        </p:txBody>
      </p:sp>
      <p:sp>
        <p:nvSpPr>
          <p:cNvPr id="8" name="Espace réservé du texte 2"/>
          <p:cNvSpPr>
            <a:spLocks noGrp="1"/>
          </p:cNvSpPr>
          <p:nvPr>
            <p:ph idx="1" hasCustomPrompt="1"/>
          </p:nvPr>
        </p:nvSpPr>
        <p:spPr>
          <a:xfrm>
            <a:off x="4572000" y="4797152"/>
            <a:ext cx="4320480" cy="936104"/>
          </a:xfrm>
          <a:prstGeom prst="rect">
            <a:avLst/>
          </a:prstGeom>
        </p:spPr>
        <p:txBody>
          <a:bodyPr vert="horz" lIns="91440" tIns="45720" rIns="91440" bIns="45720" rtlCol="0" anchor="ctr" anchorCtr="0">
            <a:normAutofit/>
          </a:bodyPr>
          <a:lstStyle>
            <a:lvl1pPr>
              <a:defRPr cap="none" baseline="0"/>
            </a:lvl1pPr>
          </a:lstStyle>
          <a:p>
            <a:pPr lvl="0"/>
            <a:r>
              <a:rPr lang="fr-FR"/>
              <a:t>Presenter, authors</a:t>
            </a:r>
            <a:endParaRPr lang="fr-FR" dirty="0"/>
          </a:p>
        </p:txBody>
      </p:sp>
      <p:sp>
        <p:nvSpPr>
          <p:cNvPr id="6" name="Espace réservé du contenu 5"/>
          <p:cNvSpPr>
            <a:spLocks noGrp="1"/>
          </p:cNvSpPr>
          <p:nvPr>
            <p:ph sz="quarter" idx="10" hasCustomPrompt="1"/>
          </p:nvPr>
        </p:nvSpPr>
        <p:spPr>
          <a:xfrm>
            <a:off x="4572000" y="6022109"/>
            <a:ext cx="4320480" cy="503237"/>
          </a:xfrm>
        </p:spPr>
        <p:txBody>
          <a:bodyPr anchor="ctr" anchorCtr="0">
            <a:normAutofit/>
          </a:bodyPr>
          <a:lstStyle>
            <a:lvl1pPr>
              <a:defRPr sz="1350" b="1">
                <a:solidFill>
                  <a:schemeClr val="tx1"/>
                </a:solidFill>
              </a:defRPr>
            </a:lvl1pPr>
          </a:lstStyle>
          <a:p>
            <a:pPr lvl="0"/>
            <a:r>
              <a:rPr lang="fr-FR"/>
              <a:t>Date, Place</a:t>
            </a:r>
          </a:p>
        </p:txBody>
      </p:sp>
    </p:spTree>
    <p:extLst>
      <p:ext uri="{BB962C8B-B14F-4D97-AF65-F5344CB8AC3E}">
        <p14:creationId xmlns:p14="http://schemas.microsoft.com/office/powerpoint/2010/main" val="773390072"/>
      </p:ext>
    </p:extLst>
  </p:cSld>
  <p:clrMapOvr>
    <a:masterClrMapping/>
  </p:clrMapOvr>
  <p:transition>
    <p:strips dir="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3568" y="1628802"/>
            <a:ext cx="7772400" cy="1362075"/>
          </a:xfrm>
        </p:spPr>
        <p:txBody>
          <a:bodyPr anchor="t">
            <a:normAutofit/>
          </a:bodyPr>
          <a:lstStyle>
            <a:lvl1pPr algn="ctr">
              <a:defRPr sz="4950" b="0" cap="none" baseline="0">
                <a:solidFill>
                  <a:srgbClr val="C00000"/>
                </a:solidFill>
                <a:effectLst>
                  <a:outerShdw blurRad="38100" dist="38100" dir="2700000" algn="tl">
                    <a:srgbClr val="000000">
                      <a:alpha val="43137"/>
                    </a:srgbClr>
                  </a:outerShdw>
                </a:effectLst>
                <a:latin typeface="Cambria" pitchFamily="18" charset="0"/>
              </a:defRPr>
            </a:lvl1pPr>
          </a:lstStyle>
          <a:p>
            <a:r>
              <a:rPr lang="fr-FR" noProof="0"/>
              <a:t>Sous-titre</a:t>
            </a:r>
          </a:p>
        </p:txBody>
      </p:sp>
      <p:sp>
        <p:nvSpPr>
          <p:cNvPr id="4" name="Date Placeholder 3"/>
          <p:cNvSpPr>
            <a:spLocks noGrp="1"/>
          </p:cNvSpPr>
          <p:nvPr>
            <p:ph type="dt" sz="half" idx="10"/>
          </p:nvPr>
        </p:nvSpPr>
        <p:spPr/>
        <p:txBody>
          <a:bodyPr/>
          <a:lstStyle/>
          <a:p>
            <a:fld id="{17F8D811-31B4-477B-9768-ECF39E0A7064}" type="datetime5">
              <a:rPr lang="en-US" smtClean="0"/>
              <a:pPr/>
              <a:t>11-Feb-21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A50DD41-27ED-484B-A1F4-A02872459985}" type="slidenum">
              <a:rPr lang="fr-FR" smtClean="0"/>
              <a:pPr/>
              <a:t>‹N°›</a:t>
            </a:fld>
            <a:endParaRPr lang="fr-FR"/>
          </a:p>
        </p:txBody>
      </p:sp>
    </p:spTree>
    <p:extLst>
      <p:ext uri="{BB962C8B-B14F-4D97-AF65-F5344CB8AC3E}">
        <p14:creationId xmlns:p14="http://schemas.microsoft.com/office/powerpoint/2010/main" val="32212890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3568" y="1628802"/>
            <a:ext cx="7772400" cy="1362075"/>
          </a:xfrm>
        </p:spPr>
        <p:txBody>
          <a:bodyPr anchor="t">
            <a:normAutofit/>
          </a:bodyPr>
          <a:lstStyle>
            <a:lvl1pPr algn="ctr">
              <a:defRPr sz="4950" b="0" cap="none" baseline="0">
                <a:solidFill>
                  <a:srgbClr val="C00000"/>
                </a:solidFill>
                <a:effectLst>
                  <a:outerShdw blurRad="38100" dist="38100" dir="2700000" algn="tl">
                    <a:srgbClr val="000000">
                      <a:alpha val="43137"/>
                    </a:srgbClr>
                  </a:outerShdw>
                </a:effectLst>
                <a:latin typeface="Cambria" pitchFamily="18" charset="0"/>
              </a:defRPr>
            </a:lvl1pPr>
          </a:lstStyle>
          <a:p>
            <a:r>
              <a:rPr lang="fr-FR" noProof="0"/>
              <a:t>Sous-titre</a:t>
            </a:r>
          </a:p>
        </p:txBody>
      </p:sp>
      <p:sp>
        <p:nvSpPr>
          <p:cNvPr id="4" name="Date Placeholder 3"/>
          <p:cNvSpPr>
            <a:spLocks noGrp="1"/>
          </p:cNvSpPr>
          <p:nvPr>
            <p:ph type="dt" sz="half" idx="10"/>
          </p:nvPr>
        </p:nvSpPr>
        <p:spPr/>
        <p:txBody>
          <a:bodyPr/>
          <a:lstStyle/>
          <a:p>
            <a:fld id="{17F8D811-31B4-477B-9768-ECF39E0A7064}" type="datetime5">
              <a:rPr lang="en-US" smtClean="0"/>
              <a:pPr/>
              <a:t>11-Feb-21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A50DD41-27ED-484B-A1F4-A02872459985}" type="slidenum">
              <a:rPr lang="fr-FR" smtClean="0"/>
              <a:pPr/>
              <a:t>‹N°›</a:t>
            </a:fld>
            <a:endParaRPr lang="fr-FR"/>
          </a:p>
        </p:txBody>
      </p:sp>
    </p:spTree>
    <p:extLst>
      <p:ext uri="{BB962C8B-B14F-4D97-AF65-F5344CB8AC3E}">
        <p14:creationId xmlns:p14="http://schemas.microsoft.com/office/powerpoint/2010/main" val="22270516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3568" y="1628802"/>
            <a:ext cx="7772400" cy="1362075"/>
          </a:xfrm>
        </p:spPr>
        <p:txBody>
          <a:bodyPr anchor="t">
            <a:normAutofit/>
          </a:bodyPr>
          <a:lstStyle>
            <a:lvl1pPr algn="ctr">
              <a:defRPr sz="4950" b="0" cap="none" baseline="0">
                <a:solidFill>
                  <a:srgbClr val="C00000"/>
                </a:solidFill>
                <a:effectLst>
                  <a:outerShdw blurRad="38100" dist="38100" dir="2700000" algn="tl">
                    <a:srgbClr val="000000">
                      <a:alpha val="43137"/>
                    </a:srgbClr>
                  </a:outerShdw>
                </a:effectLst>
                <a:latin typeface="Cambria" pitchFamily="18" charset="0"/>
              </a:defRPr>
            </a:lvl1pPr>
          </a:lstStyle>
          <a:p>
            <a:r>
              <a:rPr lang="fr-FR" noProof="0"/>
              <a:t>Sous-titre</a:t>
            </a:r>
          </a:p>
        </p:txBody>
      </p:sp>
      <p:sp>
        <p:nvSpPr>
          <p:cNvPr id="4" name="Date Placeholder 3"/>
          <p:cNvSpPr>
            <a:spLocks noGrp="1"/>
          </p:cNvSpPr>
          <p:nvPr>
            <p:ph type="dt" sz="half" idx="10"/>
          </p:nvPr>
        </p:nvSpPr>
        <p:spPr/>
        <p:txBody>
          <a:bodyPr/>
          <a:lstStyle/>
          <a:p>
            <a:fld id="{17F8D811-31B4-477B-9768-ECF39E0A7064}" type="datetime5">
              <a:rPr lang="en-US" smtClean="0"/>
              <a:pPr/>
              <a:t>11-Feb-21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A50DD41-27ED-484B-A1F4-A02872459985}" type="slidenum">
              <a:rPr lang="fr-FR" smtClean="0"/>
              <a:pPr/>
              <a:t>‹N°›</a:t>
            </a:fld>
            <a:endParaRPr lang="fr-FR"/>
          </a:p>
        </p:txBody>
      </p:sp>
    </p:spTree>
    <p:extLst>
      <p:ext uri="{BB962C8B-B14F-4D97-AF65-F5344CB8AC3E}">
        <p14:creationId xmlns:p14="http://schemas.microsoft.com/office/powerpoint/2010/main" val="14815207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3568" y="1628802"/>
            <a:ext cx="7772400" cy="1362075"/>
          </a:xfrm>
        </p:spPr>
        <p:txBody>
          <a:bodyPr anchor="t">
            <a:normAutofit/>
          </a:bodyPr>
          <a:lstStyle>
            <a:lvl1pPr algn="ctr">
              <a:defRPr sz="4950" b="0" cap="none" baseline="0">
                <a:solidFill>
                  <a:srgbClr val="C00000"/>
                </a:solidFill>
                <a:effectLst>
                  <a:outerShdw blurRad="38100" dist="38100" dir="2700000" algn="tl">
                    <a:srgbClr val="000000">
                      <a:alpha val="43137"/>
                    </a:srgbClr>
                  </a:outerShdw>
                </a:effectLst>
                <a:latin typeface="Cambria" pitchFamily="18" charset="0"/>
              </a:defRPr>
            </a:lvl1pPr>
          </a:lstStyle>
          <a:p>
            <a:r>
              <a:rPr lang="fr-FR" noProof="0"/>
              <a:t>Sous-titre</a:t>
            </a:r>
          </a:p>
        </p:txBody>
      </p:sp>
      <p:sp>
        <p:nvSpPr>
          <p:cNvPr id="4" name="Date Placeholder 3"/>
          <p:cNvSpPr>
            <a:spLocks noGrp="1"/>
          </p:cNvSpPr>
          <p:nvPr>
            <p:ph type="dt" sz="half" idx="10"/>
          </p:nvPr>
        </p:nvSpPr>
        <p:spPr/>
        <p:txBody>
          <a:bodyPr/>
          <a:lstStyle/>
          <a:p>
            <a:fld id="{17F8D811-31B4-477B-9768-ECF39E0A7064}" type="datetime5">
              <a:rPr lang="en-US" smtClean="0"/>
              <a:pPr/>
              <a:t>11-Feb-21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A50DD41-27ED-484B-A1F4-A02872459985}" type="slidenum">
              <a:rPr lang="fr-FR" smtClean="0"/>
              <a:pPr/>
              <a:t>‹N°›</a:t>
            </a:fld>
            <a:endParaRPr lang="fr-FR"/>
          </a:p>
        </p:txBody>
      </p:sp>
    </p:spTree>
    <p:extLst>
      <p:ext uri="{BB962C8B-B14F-4D97-AF65-F5344CB8AC3E}">
        <p14:creationId xmlns:p14="http://schemas.microsoft.com/office/powerpoint/2010/main" val="20397431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3568" y="1628802"/>
            <a:ext cx="7772400" cy="1362075"/>
          </a:xfrm>
        </p:spPr>
        <p:txBody>
          <a:bodyPr anchor="t">
            <a:normAutofit/>
          </a:bodyPr>
          <a:lstStyle>
            <a:lvl1pPr algn="ctr">
              <a:defRPr sz="4950" b="0" cap="none" baseline="0">
                <a:solidFill>
                  <a:srgbClr val="C00000"/>
                </a:solidFill>
                <a:effectLst>
                  <a:outerShdw blurRad="38100" dist="38100" dir="2700000" algn="tl">
                    <a:srgbClr val="000000">
                      <a:alpha val="43137"/>
                    </a:srgbClr>
                  </a:outerShdw>
                </a:effectLst>
                <a:latin typeface="Cambria" pitchFamily="18" charset="0"/>
              </a:defRPr>
            </a:lvl1pPr>
          </a:lstStyle>
          <a:p>
            <a:r>
              <a:rPr lang="fr-FR" noProof="0"/>
              <a:t>Sous-titre</a:t>
            </a:r>
          </a:p>
        </p:txBody>
      </p:sp>
      <p:sp>
        <p:nvSpPr>
          <p:cNvPr id="4" name="Date Placeholder 3"/>
          <p:cNvSpPr>
            <a:spLocks noGrp="1"/>
          </p:cNvSpPr>
          <p:nvPr>
            <p:ph type="dt" sz="half" idx="10"/>
          </p:nvPr>
        </p:nvSpPr>
        <p:spPr/>
        <p:txBody>
          <a:bodyPr/>
          <a:lstStyle/>
          <a:p>
            <a:fld id="{17F8D811-31B4-477B-9768-ECF39E0A7064}" type="datetime5">
              <a:rPr lang="en-US" smtClean="0"/>
              <a:pPr/>
              <a:t>11-Feb-21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A50DD41-27ED-484B-A1F4-A02872459985}" type="slidenum">
              <a:rPr lang="fr-FR" smtClean="0"/>
              <a:pPr/>
              <a:t>‹N°›</a:t>
            </a:fld>
            <a:endParaRPr lang="fr-FR"/>
          </a:p>
        </p:txBody>
      </p:sp>
    </p:spTree>
    <p:extLst>
      <p:ext uri="{BB962C8B-B14F-4D97-AF65-F5344CB8AC3E}">
        <p14:creationId xmlns:p14="http://schemas.microsoft.com/office/powerpoint/2010/main" val="1680411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text - 2 columns">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ormAutofit/>
          </a:bodyPr>
          <a:lstStyle>
            <a:lvl1pPr>
              <a:defRPr sz="2400" cap="none" baseline="0"/>
            </a:lvl1pPr>
          </a:lstStyle>
          <a:p>
            <a:r>
              <a:rPr lang="fr-FR"/>
              <a:t>Title</a:t>
            </a:r>
          </a:p>
        </p:txBody>
      </p:sp>
      <p:sp>
        <p:nvSpPr>
          <p:cNvPr id="3" name="Espace réservé du contenu 2"/>
          <p:cNvSpPr>
            <a:spLocks noGrp="1"/>
          </p:cNvSpPr>
          <p:nvPr>
            <p:ph idx="1" hasCustomPrompt="1"/>
          </p:nvPr>
        </p:nvSpPr>
        <p:spPr>
          <a:xfrm>
            <a:off x="467545" y="2276872"/>
            <a:ext cx="3960440" cy="3888432"/>
          </a:xfrm>
        </p:spPr>
        <p:txBody>
          <a:bodyPr>
            <a:normAutofit/>
          </a:bodyPr>
          <a:lstStyle>
            <a:lvl1pPr>
              <a:defRPr sz="1800"/>
            </a:lvl1pPr>
          </a:lstStyle>
          <a:p>
            <a:pPr lvl="0"/>
            <a:r>
              <a:rPr lang="fr-FR"/>
              <a:t>Text</a:t>
            </a:r>
            <a:endParaRPr lang="fr-FR" dirty="0"/>
          </a:p>
        </p:txBody>
      </p:sp>
      <p:sp>
        <p:nvSpPr>
          <p:cNvPr id="6" name="Espace réservé du numéro de diapositive 5"/>
          <p:cNvSpPr>
            <a:spLocks noGrp="1"/>
          </p:cNvSpPr>
          <p:nvPr>
            <p:ph type="sldNum" sz="quarter" idx="12"/>
          </p:nvPr>
        </p:nvSpPr>
        <p:spPr/>
        <p:txBody>
          <a:bodyPr/>
          <a:lstStyle/>
          <a:p>
            <a:fld id="{02C702AE-1502-43AE-8DBA-2BCAD3408EF2}" type="slidenum">
              <a:rPr lang="fr-FR" smtClean="0"/>
              <a:pPr/>
              <a:t>‹N°›</a:t>
            </a:fld>
            <a:endParaRPr lang="fr-FR"/>
          </a:p>
        </p:txBody>
      </p:sp>
      <p:sp>
        <p:nvSpPr>
          <p:cNvPr id="12" name="Espace réservé du contenu 11"/>
          <p:cNvSpPr>
            <a:spLocks noGrp="1"/>
          </p:cNvSpPr>
          <p:nvPr>
            <p:ph sz="quarter" idx="13" hasCustomPrompt="1"/>
          </p:nvPr>
        </p:nvSpPr>
        <p:spPr>
          <a:xfrm>
            <a:off x="2484438" y="188913"/>
            <a:ext cx="6191250" cy="431800"/>
          </a:xfrm>
        </p:spPr>
        <p:txBody>
          <a:bodyPr anchor="ctr" anchorCtr="0">
            <a:noAutofit/>
          </a:bodyPr>
          <a:lstStyle>
            <a:lvl1pPr>
              <a:buNone/>
              <a:defRPr sz="1050" b="1" baseline="0">
                <a:solidFill>
                  <a:schemeClr val="bg2"/>
                </a:solidFill>
              </a:defRPr>
            </a:lvl1pPr>
          </a:lstStyle>
          <a:p>
            <a:pPr lvl="0"/>
            <a:r>
              <a:rPr lang="fr-FR"/>
              <a:t>Title of the presentation</a:t>
            </a:r>
          </a:p>
        </p:txBody>
      </p:sp>
      <p:sp>
        <p:nvSpPr>
          <p:cNvPr id="13" name="Espace réservé du contenu 2"/>
          <p:cNvSpPr>
            <a:spLocks noGrp="1"/>
          </p:cNvSpPr>
          <p:nvPr>
            <p:ph idx="14" hasCustomPrompt="1"/>
          </p:nvPr>
        </p:nvSpPr>
        <p:spPr>
          <a:xfrm>
            <a:off x="4716016" y="2276872"/>
            <a:ext cx="3960440" cy="3888432"/>
          </a:xfrm>
        </p:spPr>
        <p:txBody>
          <a:bodyPr>
            <a:normAutofit/>
          </a:bodyPr>
          <a:lstStyle>
            <a:lvl1pPr>
              <a:defRPr sz="1800"/>
            </a:lvl1pPr>
          </a:lstStyle>
          <a:p>
            <a:pPr lvl="0"/>
            <a:r>
              <a:rPr lang="fr-FR"/>
              <a:t>Text</a:t>
            </a:r>
            <a:endParaRPr lang="fr-FR" dirty="0"/>
          </a:p>
        </p:txBody>
      </p:sp>
      <p:sp>
        <p:nvSpPr>
          <p:cNvPr id="9" name="Espace réservé du contenu 13"/>
          <p:cNvSpPr>
            <a:spLocks noGrp="1"/>
          </p:cNvSpPr>
          <p:nvPr>
            <p:ph sz="quarter" idx="17" hasCustomPrompt="1"/>
          </p:nvPr>
        </p:nvSpPr>
        <p:spPr>
          <a:xfrm>
            <a:off x="468314" y="6444808"/>
            <a:ext cx="1366837" cy="360000"/>
          </a:xfrm>
        </p:spPr>
        <p:txBody>
          <a:bodyPr anchor="ctr" anchorCtr="0">
            <a:noAutofit/>
          </a:bodyPr>
          <a:lstStyle>
            <a:lvl1pPr>
              <a:buNone/>
              <a:defRPr sz="900">
                <a:solidFill>
                  <a:schemeClr val="bg1"/>
                </a:solidFill>
              </a:defRPr>
            </a:lvl1pPr>
            <a:lvl2pPr>
              <a:buNone/>
              <a:defRPr sz="1050">
                <a:solidFill>
                  <a:schemeClr val="bg1"/>
                </a:solidFill>
              </a:defRPr>
            </a:lvl2pPr>
            <a:lvl3pPr>
              <a:buNone/>
              <a:defRPr sz="1050">
                <a:solidFill>
                  <a:schemeClr val="bg1"/>
                </a:solidFill>
              </a:defRPr>
            </a:lvl3pPr>
            <a:lvl4pPr>
              <a:buNone/>
              <a:defRPr sz="1050">
                <a:solidFill>
                  <a:schemeClr val="bg1"/>
                </a:solidFill>
              </a:defRPr>
            </a:lvl4pPr>
            <a:lvl5pPr>
              <a:buNone/>
              <a:defRPr sz="1050">
                <a:solidFill>
                  <a:schemeClr val="bg1"/>
                </a:solidFill>
              </a:defRPr>
            </a:lvl5pPr>
          </a:lstStyle>
          <a:p>
            <a:pPr lvl="0"/>
            <a:r>
              <a:rPr lang="fr-FR"/>
              <a:t>Date</a:t>
            </a:r>
          </a:p>
        </p:txBody>
      </p:sp>
      <p:sp>
        <p:nvSpPr>
          <p:cNvPr id="10" name="Espace réservé du contenu 13"/>
          <p:cNvSpPr>
            <a:spLocks noGrp="1"/>
          </p:cNvSpPr>
          <p:nvPr>
            <p:ph sz="quarter" idx="18" hasCustomPrompt="1"/>
          </p:nvPr>
        </p:nvSpPr>
        <p:spPr>
          <a:xfrm>
            <a:off x="1909020" y="6444808"/>
            <a:ext cx="4391173" cy="360000"/>
          </a:xfrm>
        </p:spPr>
        <p:txBody>
          <a:bodyPr anchor="ctr" anchorCtr="0">
            <a:noAutofit/>
          </a:bodyPr>
          <a:lstStyle>
            <a:lvl1pPr algn="ctr">
              <a:buNone/>
              <a:defRPr sz="900" baseline="0">
                <a:solidFill>
                  <a:schemeClr val="bg1"/>
                </a:solidFill>
              </a:defRPr>
            </a:lvl1pPr>
            <a:lvl2pPr>
              <a:buNone/>
              <a:defRPr sz="1050">
                <a:solidFill>
                  <a:schemeClr val="bg1"/>
                </a:solidFill>
              </a:defRPr>
            </a:lvl2pPr>
            <a:lvl3pPr>
              <a:buNone/>
              <a:defRPr sz="1050">
                <a:solidFill>
                  <a:schemeClr val="bg1"/>
                </a:solidFill>
              </a:defRPr>
            </a:lvl3pPr>
            <a:lvl4pPr>
              <a:buNone/>
              <a:defRPr sz="1050">
                <a:solidFill>
                  <a:schemeClr val="bg1"/>
                </a:solidFill>
              </a:defRPr>
            </a:lvl4pPr>
            <a:lvl5pPr>
              <a:buNone/>
              <a:defRPr sz="1050">
                <a:solidFill>
                  <a:schemeClr val="bg1"/>
                </a:solidFill>
              </a:defRPr>
            </a:lvl5pPr>
          </a:lstStyle>
          <a:p>
            <a:pPr lvl="0"/>
            <a:r>
              <a:rPr lang="fr-FR"/>
              <a:t>Event, place</a:t>
            </a:r>
          </a:p>
        </p:txBody>
      </p:sp>
    </p:spTree>
    <p:extLst>
      <p:ext uri="{BB962C8B-B14F-4D97-AF65-F5344CB8AC3E}">
        <p14:creationId xmlns:p14="http://schemas.microsoft.com/office/powerpoint/2010/main" val="1369039162"/>
      </p:ext>
    </p:extLst>
  </p:cSld>
  <p:clrMapOvr>
    <a:masterClrMapping/>
  </p:clrMapOvr>
  <p:transition>
    <p:strips dir="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147F2D19-3EC1-47DD-B063-48ADCE3509F8}" type="datetime1">
              <a:rPr lang="en-US" smtClean="0">
                <a:solidFill>
                  <a:prstClr val="black">
                    <a:tint val="75000"/>
                  </a:prstClr>
                </a:solidFill>
              </a:rPr>
              <a:pPr/>
              <a:t>2/11/2021</a:t>
            </a:fld>
            <a:endParaRPr lang="en-US">
              <a:solidFill>
                <a:prstClr val="black">
                  <a:tint val="75000"/>
                </a:prstClr>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011EA07C-EE9C-40C2-ADB5-5ED734F62BC1}" type="slidenum">
              <a:rPr lang="en-US" smtClean="0">
                <a:solidFill>
                  <a:prstClr val="black">
                    <a:tint val="75000"/>
                  </a:prstClr>
                </a:solidFill>
              </a:rPr>
              <a:pPr/>
              <a:t>‹N°›</a:t>
            </a:fld>
            <a:endParaRPr lang="en-US">
              <a:solidFill>
                <a:prstClr val="black">
                  <a:tint val="75000"/>
                </a:prstClr>
              </a:solidFill>
            </a:endParaRPr>
          </a:p>
        </p:txBody>
      </p:sp>
      <p:cxnSp>
        <p:nvCxnSpPr>
          <p:cNvPr id="7" name="Straight Connector 6"/>
          <p:cNvCxnSpPr/>
          <p:nvPr userDrawn="1"/>
        </p:nvCxnSpPr>
        <p:spPr>
          <a:xfrm>
            <a:off x="680772" y="1042988"/>
            <a:ext cx="8463228" cy="1588"/>
          </a:xfrm>
          <a:prstGeom prst="line">
            <a:avLst/>
          </a:prstGeom>
          <a:ln w="50800" cap="flat" cmpd="sng" algn="ctr">
            <a:solidFill>
              <a:srgbClr val="0099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56312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3FC1C5B5-8F6F-D941-AFC1-1A3CE302BDE4}" type="datetimeFigureOut">
              <a:rPr lang="fr-FR" smtClean="0"/>
              <a:t>11/02/2021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5854E62-313F-4245-A786-B0FE8BB00D39}" type="slidenum">
              <a:rPr lang="fr-FR" smtClean="0"/>
              <a:t>‹N°›</a:t>
            </a:fld>
            <a:endParaRPr lang="fr-FR"/>
          </a:p>
        </p:txBody>
      </p:sp>
    </p:spTree>
    <p:extLst>
      <p:ext uri="{BB962C8B-B14F-4D97-AF65-F5344CB8AC3E}">
        <p14:creationId xmlns:p14="http://schemas.microsoft.com/office/powerpoint/2010/main" val="1250929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57690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termediate title">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467544" y="3573016"/>
            <a:ext cx="8208912" cy="2016224"/>
          </a:xfrm>
        </p:spPr>
        <p:txBody>
          <a:bodyPr anchor="ctr" anchorCtr="0">
            <a:normAutofit/>
          </a:bodyPr>
          <a:lstStyle>
            <a:lvl1pPr algn="ctr">
              <a:buNone/>
              <a:defRPr sz="2800"/>
            </a:lvl1pPr>
          </a:lstStyle>
          <a:p>
            <a:pPr lvl="0"/>
            <a:r>
              <a:rPr lang="fr-FR"/>
              <a:t>Sub-title</a:t>
            </a:r>
            <a:endParaRPr lang="fr-FR" dirty="0"/>
          </a:p>
        </p:txBody>
      </p:sp>
      <p:sp>
        <p:nvSpPr>
          <p:cNvPr id="12" name="Espace réservé du contenu 11"/>
          <p:cNvSpPr>
            <a:spLocks noGrp="1"/>
          </p:cNvSpPr>
          <p:nvPr>
            <p:ph sz="quarter" idx="13" hasCustomPrompt="1"/>
          </p:nvPr>
        </p:nvSpPr>
        <p:spPr>
          <a:xfrm>
            <a:off x="2484438" y="188913"/>
            <a:ext cx="6191250" cy="431800"/>
          </a:xfrm>
        </p:spPr>
        <p:txBody>
          <a:bodyPr anchor="ctr" anchorCtr="0">
            <a:noAutofit/>
          </a:bodyPr>
          <a:lstStyle>
            <a:lvl1pPr>
              <a:buNone/>
              <a:defRPr sz="1400" b="1" baseline="0">
                <a:solidFill>
                  <a:schemeClr val="bg2"/>
                </a:solidFill>
              </a:defRPr>
            </a:lvl1pPr>
          </a:lstStyle>
          <a:p>
            <a:pPr lvl="0"/>
            <a:r>
              <a:rPr lang="fr-FR"/>
              <a:t>Title of the presentation</a:t>
            </a:r>
          </a:p>
        </p:txBody>
      </p:sp>
      <p:sp>
        <p:nvSpPr>
          <p:cNvPr id="8" name="Titre 7"/>
          <p:cNvSpPr>
            <a:spLocks noGrp="1"/>
          </p:cNvSpPr>
          <p:nvPr>
            <p:ph type="title" hasCustomPrompt="1"/>
          </p:nvPr>
        </p:nvSpPr>
        <p:spPr>
          <a:xfrm>
            <a:off x="467544" y="1628800"/>
            <a:ext cx="8208912" cy="1728192"/>
          </a:xfrm>
        </p:spPr>
        <p:txBody>
          <a:bodyPr/>
          <a:lstStyle>
            <a:lvl1pPr>
              <a:defRPr/>
            </a:lvl1pPr>
          </a:lstStyle>
          <a:p>
            <a:r>
              <a:rPr lang="fr-FR"/>
              <a:t>Title</a:t>
            </a:r>
          </a:p>
        </p:txBody>
      </p:sp>
      <p:sp>
        <p:nvSpPr>
          <p:cNvPr id="10" name="Espace réservé du numéro de diapositive 9"/>
          <p:cNvSpPr>
            <a:spLocks noGrp="1"/>
          </p:cNvSpPr>
          <p:nvPr>
            <p:ph type="sldNum" sz="quarter" idx="15"/>
          </p:nvPr>
        </p:nvSpPr>
        <p:spPr/>
        <p:txBody>
          <a:bodyPr/>
          <a:lstStyle/>
          <a:p>
            <a:fld id="{02C702AE-1502-43AE-8DBA-2BCAD3408EF2}" type="slidenum">
              <a:rPr lang="fr-FR" smtClean="0">
                <a:solidFill>
                  <a:srgbClr val="FFFFFF"/>
                </a:solidFill>
              </a:rPr>
              <a:pPr/>
              <a:t>‹N°›</a:t>
            </a:fld>
            <a:endParaRPr lang="fr-FR" dirty="0">
              <a:solidFill>
                <a:srgbClr val="FFFFFF"/>
              </a:solidFill>
            </a:endParaRPr>
          </a:p>
        </p:txBody>
      </p:sp>
      <p:sp>
        <p:nvSpPr>
          <p:cNvPr id="14" name="Espace réservé du contenu 13"/>
          <p:cNvSpPr>
            <a:spLocks noGrp="1"/>
          </p:cNvSpPr>
          <p:nvPr>
            <p:ph sz="quarter" idx="17" hasCustomPrompt="1"/>
          </p:nvPr>
        </p:nvSpPr>
        <p:spPr>
          <a:xfrm>
            <a:off x="468313" y="6444808"/>
            <a:ext cx="1366837" cy="360000"/>
          </a:xfrm>
        </p:spPr>
        <p:txBody>
          <a:bodyPr anchor="ctr" anchorCtr="0">
            <a:noAutofit/>
          </a:bodyPr>
          <a:lstStyle>
            <a:lvl1pPr>
              <a:buNone/>
              <a:defRPr sz="1200">
                <a:solidFill>
                  <a:schemeClr val="bg1"/>
                </a:solidFill>
              </a:defRPr>
            </a:lvl1pPr>
            <a:lvl2pPr>
              <a:buNone/>
              <a:defRPr sz="1400">
                <a:solidFill>
                  <a:schemeClr val="bg1"/>
                </a:solidFill>
              </a:defRPr>
            </a:lvl2pPr>
            <a:lvl3pPr>
              <a:buNone/>
              <a:defRPr sz="1400">
                <a:solidFill>
                  <a:schemeClr val="bg1"/>
                </a:solidFill>
              </a:defRPr>
            </a:lvl3pPr>
            <a:lvl4pPr>
              <a:buNone/>
              <a:defRPr sz="1400">
                <a:solidFill>
                  <a:schemeClr val="bg1"/>
                </a:solidFill>
              </a:defRPr>
            </a:lvl4pPr>
            <a:lvl5pPr>
              <a:buNone/>
              <a:defRPr sz="1400">
                <a:solidFill>
                  <a:schemeClr val="bg1"/>
                </a:solidFill>
              </a:defRPr>
            </a:lvl5pPr>
          </a:lstStyle>
          <a:p>
            <a:pPr lvl="0"/>
            <a:r>
              <a:rPr lang="fr-FR"/>
              <a:t>Date</a:t>
            </a:r>
          </a:p>
        </p:txBody>
      </p:sp>
      <p:sp>
        <p:nvSpPr>
          <p:cNvPr id="15" name="Espace réservé du contenu 13"/>
          <p:cNvSpPr>
            <a:spLocks noGrp="1"/>
          </p:cNvSpPr>
          <p:nvPr>
            <p:ph sz="quarter" idx="18" hasCustomPrompt="1"/>
          </p:nvPr>
        </p:nvSpPr>
        <p:spPr>
          <a:xfrm>
            <a:off x="1909019" y="6444808"/>
            <a:ext cx="4391173" cy="360000"/>
          </a:xfrm>
        </p:spPr>
        <p:txBody>
          <a:bodyPr anchor="ctr" anchorCtr="0">
            <a:noAutofit/>
          </a:bodyPr>
          <a:lstStyle>
            <a:lvl1pPr algn="ctr">
              <a:buNone/>
              <a:defRPr sz="1200" baseline="0">
                <a:solidFill>
                  <a:schemeClr val="bg1"/>
                </a:solidFill>
              </a:defRPr>
            </a:lvl1pPr>
            <a:lvl2pPr>
              <a:buNone/>
              <a:defRPr sz="1400">
                <a:solidFill>
                  <a:schemeClr val="bg1"/>
                </a:solidFill>
              </a:defRPr>
            </a:lvl2pPr>
            <a:lvl3pPr>
              <a:buNone/>
              <a:defRPr sz="1400">
                <a:solidFill>
                  <a:schemeClr val="bg1"/>
                </a:solidFill>
              </a:defRPr>
            </a:lvl3pPr>
            <a:lvl4pPr>
              <a:buNone/>
              <a:defRPr sz="1400">
                <a:solidFill>
                  <a:schemeClr val="bg1"/>
                </a:solidFill>
              </a:defRPr>
            </a:lvl4pPr>
            <a:lvl5pPr>
              <a:buNone/>
              <a:defRPr sz="1400">
                <a:solidFill>
                  <a:schemeClr val="bg1"/>
                </a:solidFill>
              </a:defRPr>
            </a:lvl5pPr>
          </a:lstStyle>
          <a:p>
            <a:pPr lvl="0"/>
            <a:r>
              <a:rPr lang="fr-FR"/>
              <a:t>Event, place</a:t>
            </a:r>
          </a:p>
        </p:txBody>
      </p:sp>
    </p:spTree>
    <p:extLst>
      <p:ext uri="{BB962C8B-B14F-4D97-AF65-F5344CB8AC3E}">
        <p14:creationId xmlns:p14="http://schemas.microsoft.com/office/powerpoint/2010/main" val="23182501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ormAutofit/>
          </a:bodyPr>
          <a:lstStyle>
            <a:lvl1pPr>
              <a:defRPr sz="3200" cap="none" baseline="0"/>
            </a:lvl1pPr>
          </a:lstStyle>
          <a:p>
            <a:r>
              <a:rPr lang="fr-FR"/>
              <a:t>Title</a:t>
            </a:r>
          </a:p>
        </p:txBody>
      </p:sp>
      <p:sp>
        <p:nvSpPr>
          <p:cNvPr id="3" name="Espace réservé du contenu 2"/>
          <p:cNvSpPr>
            <a:spLocks noGrp="1"/>
          </p:cNvSpPr>
          <p:nvPr>
            <p:ph idx="1" hasCustomPrompt="1"/>
          </p:nvPr>
        </p:nvSpPr>
        <p:spPr/>
        <p:txBody>
          <a:bodyPr/>
          <a:lstStyle>
            <a:lvl1pPr>
              <a:defRPr/>
            </a:lvl1pPr>
          </a:lstStyle>
          <a:p>
            <a:pPr lvl="0"/>
            <a:r>
              <a:rPr lang="fr-FR"/>
              <a:t>Text</a:t>
            </a:r>
            <a:endParaRPr lang="fr-FR" dirty="0"/>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numéro de diapositive 5"/>
          <p:cNvSpPr>
            <a:spLocks noGrp="1"/>
          </p:cNvSpPr>
          <p:nvPr>
            <p:ph type="sldNum" sz="quarter" idx="12"/>
          </p:nvPr>
        </p:nvSpPr>
        <p:spPr/>
        <p:txBody>
          <a:bodyPr/>
          <a:lstStyle/>
          <a:p>
            <a:fld id="{02C702AE-1502-43AE-8DBA-2BCAD3408EF2}" type="slidenum">
              <a:rPr lang="fr-FR" smtClean="0">
                <a:solidFill>
                  <a:srgbClr val="FFFFFF"/>
                </a:solidFill>
              </a:rPr>
              <a:pPr/>
              <a:t>‹N°›</a:t>
            </a:fld>
            <a:endParaRPr lang="fr-FR">
              <a:solidFill>
                <a:srgbClr val="FFFFFF"/>
              </a:solidFill>
            </a:endParaRPr>
          </a:p>
        </p:txBody>
      </p:sp>
      <p:sp>
        <p:nvSpPr>
          <p:cNvPr id="12" name="Espace réservé du contenu 11"/>
          <p:cNvSpPr>
            <a:spLocks noGrp="1"/>
          </p:cNvSpPr>
          <p:nvPr>
            <p:ph sz="quarter" idx="13" hasCustomPrompt="1"/>
          </p:nvPr>
        </p:nvSpPr>
        <p:spPr>
          <a:xfrm>
            <a:off x="2484438" y="188913"/>
            <a:ext cx="6191250" cy="431800"/>
          </a:xfrm>
        </p:spPr>
        <p:txBody>
          <a:bodyPr anchor="ctr" anchorCtr="0">
            <a:noAutofit/>
          </a:bodyPr>
          <a:lstStyle>
            <a:lvl1pPr>
              <a:buNone/>
              <a:defRPr sz="1400" b="1" baseline="0">
                <a:solidFill>
                  <a:schemeClr val="bg2"/>
                </a:solidFill>
              </a:defRPr>
            </a:lvl1pPr>
          </a:lstStyle>
          <a:p>
            <a:pPr lvl="0"/>
            <a:r>
              <a:rPr lang="fr-FR"/>
              <a:t>Title of the presentation</a:t>
            </a:r>
          </a:p>
        </p:txBody>
      </p:sp>
      <p:sp>
        <p:nvSpPr>
          <p:cNvPr id="8" name="Espace réservé du contenu 13"/>
          <p:cNvSpPr>
            <a:spLocks noGrp="1"/>
          </p:cNvSpPr>
          <p:nvPr>
            <p:ph sz="quarter" idx="17" hasCustomPrompt="1"/>
          </p:nvPr>
        </p:nvSpPr>
        <p:spPr>
          <a:xfrm>
            <a:off x="468313" y="6444808"/>
            <a:ext cx="1366837" cy="360000"/>
          </a:xfrm>
        </p:spPr>
        <p:txBody>
          <a:bodyPr anchor="ctr" anchorCtr="0">
            <a:noAutofit/>
          </a:bodyPr>
          <a:lstStyle>
            <a:lvl1pPr>
              <a:buNone/>
              <a:defRPr sz="1200">
                <a:solidFill>
                  <a:schemeClr val="bg1"/>
                </a:solidFill>
              </a:defRPr>
            </a:lvl1pPr>
            <a:lvl2pPr>
              <a:buNone/>
              <a:defRPr sz="1400">
                <a:solidFill>
                  <a:schemeClr val="bg1"/>
                </a:solidFill>
              </a:defRPr>
            </a:lvl2pPr>
            <a:lvl3pPr>
              <a:buNone/>
              <a:defRPr sz="1400">
                <a:solidFill>
                  <a:schemeClr val="bg1"/>
                </a:solidFill>
              </a:defRPr>
            </a:lvl3pPr>
            <a:lvl4pPr>
              <a:buNone/>
              <a:defRPr sz="1400">
                <a:solidFill>
                  <a:schemeClr val="bg1"/>
                </a:solidFill>
              </a:defRPr>
            </a:lvl4pPr>
            <a:lvl5pPr>
              <a:buNone/>
              <a:defRPr sz="1400">
                <a:solidFill>
                  <a:schemeClr val="bg1"/>
                </a:solidFill>
              </a:defRPr>
            </a:lvl5pPr>
          </a:lstStyle>
          <a:p>
            <a:pPr lvl="0"/>
            <a:r>
              <a:rPr lang="fr-FR"/>
              <a:t>Date</a:t>
            </a:r>
          </a:p>
        </p:txBody>
      </p:sp>
      <p:sp>
        <p:nvSpPr>
          <p:cNvPr id="9" name="Espace réservé du contenu 13"/>
          <p:cNvSpPr>
            <a:spLocks noGrp="1"/>
          </p:cNvSpPr>
          <p:nvPr>
            <p:ph sz="quarter" idx="18" hasCustomPrompt="1"/>
          </p:nvPr>
        </p:nvSpPr>
        <p:spPr>
          <a:xfrm>
            <a:off x="1909019" y="6444808"/>
            <a:ext cx="4391173" cy="360000"/>
          </a:xfrm>
        </p:spPr>
        <p:txBody>
          <a:bodyPr anchor="ctr" anchorCtr="0">
            <a:noAutofit/>
          </a:bodyPr>
          <a:lstStyle>
            <a:lvl1pPr algn="ctr">
              <a:buNone/>
              <a:defRPr sz="1200" baseline="0">
                <a:solidFill>
                  <a:schemeClr val="bg1"/>
                </a:solidFill>
              </a:defRPr>
            </a:lvl1pPr>
            <a:lvl2pPr>
              <a:buNone/>
              <a:defRPr sz="1400">
                <a:solidFill>
                  <a:schemeClr val="bg1"/>
                </a:solidFill>
              </a:defRPr>
            </a:lvl2pPr>
            <a:lvl3pPr>
              <a:buNone/>
              <a:defRPr sz="1400">
                <a:solidFill>
                  <a:schemeClr val="bg1"/>
                </a:solidFill>
              </a:defRPr>
            </a:lvl3pPr>
            <a:lvl4pPr>
              <a:buNone/>
              <a:defRPr sz="1400">
                <a:solidFill>
                  <a:schemeClr val="bg1"/>
                </a:solidFill>
              </a:defRPr>
            </a:lvl4pPr>
            <a:lvl5pPr>
              <a:buNone/>
              <a:defRPr sz="1400">
                <a:solidFill>
                  <a:schemeClr val="bg1"/>
                </a:solidFill>
              </a:defRPr>
            </a:lvl5pPr>
          </a:lstStyle>
          <a:p>
            <a:pPr lvl="0"/>
            <a:r>
              <a:rPr lang="fr-FR"/>
              <a:t>Event, place</a:t>
            </a:r>
          </a:p>
        </p:txBody>
      </p:sp>
    </p:spTree>
    <p:extLst>
      <p:ext uri="{BB962C8B-B14F-4D97-AF65-F5344CB8AC3E}">
        <p14:creationId xmlns:p14="http://schemas.microsoft.com/office/powerpoint/2010/main" val="40867492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text - 2 columns">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ormAutofit/>
          </a:bodyPr>
          <a:lstStyle>
            <a:lvl1pPr>
              <a:defRPr sz="3200" cap="none" baseline="0"/>
            </a:lvl1pPr>
          </a:lstStyle>
          <a:p>
            <a:r>
              <a:rPr lang="fr-FR"/>
              <a:t>Title</a:t>
            </a:r>
          </a:p>
        </p:txBody>
      </p:sp>
      <p:sp>
        <p:nvSpPr>
          <p:cNvPr id="3" name="Espace réservé du contenu 2"/>
          <p:cNvSpPr>
            <a:spLocks noGrp="1"/>
          </p:cNvSpPr>
          <p:nvPr>
            <p:ph idx="1" hasCustomPrompt="1"/>
          </p:nvPr>
        </p:nvSpPr>
        <p:spPr>
          <a:xfrm>
            <a:off x="467544" y="2276872"/>
            <a:ext cx="3960440" cy="3888432"/>
          </a:xfrm>
        </p:spPr>
        <p:txBody>
          <a:bodyPr>
            <a:normAutofit/>
          </a:bodyPr>
          <a:lstStyle>
            <a:lvl1pPr>
              <a:defRPr sz="2400"/>
            </a:lvl1pPr>
          </a:lstStyle>
          <a:p>
            <a:pPr lvl="0"/>
            <a:r>
              <a:rPr lang="fr-FR"/>
              <a:t>Text</a:t>
            </a:r>
            <a:endParaRPr lang="fr-FR" dirty="0"/>
          </a:p>
        </p:txBody>
      </p:sp>
      <p:sp>
        <p:nvSpPr>
          <p:cNvPr id="6" name="Espace réservé du numéro de diapositive 5"/>
          <p:cNvSpPr>
            <a:spLocks noGrp="1"/>
          </p:cNvSpPr>
          <p:nvPr>
            <p:ph type="sldNum" sz="quarter" idx="12"/>
          </p:nvPr>
        </p:nvSpPr>
        <p:spPr/>
        <p:txBody>
          <a:bodyPr/>
          <a:lstStyle/>
          <a:p>
            <a:fld id="{02C702AE-1502-43AE-8DBA-2BCAD3408EF2}" type="slidenum">
              <a:rPr lang="fr-FR" smtClean="0">
                <a:solidFill>
                  <a:srgbClr val="FFFFFF"/>
                </a:solidFill>
              </a:rPr>
              <a:pPr/>
              <a:t>‹N°›</a:t>
            </a:fld>
            <a:endParaRPr lang="fr-FR">
              <a:solidFill>
                <a:srgbClr val="FFFFFF"/>
              </a:solidFill>
            </a:endParaRPr>
          </a:p>
        </p:txBody>
      </p:sp>
      <p:sp>
        <p:nvSpPr>
          <p:cNvPr id="12" name="Espace réservé du contenu 11"/>
          <p:cNvSpPr>
            <a:spLocks noGrp="1"/>
          </p:cNvSpPr>
          <p:nvPr>
            <p:ph sz="quarter" idx="13" hasCustomPrompt="1"/>
          </p:nvPr>
        </p:nvSpPr>
        <p:spPr>
          <a:xfrm>
            <a:off x="2484438" y="188913"/>
            <a:ext cx="6191250" cy="431800"/>
          </a:xfrm>
        </p:spPr>
        <p:txBody>
          <a:bodyPr anchor="ctr" anchorCtr="0">
            <a:noAutofit/>
          </a:bodyPr>
          <a:lstStyle>
            <a:lvl1pPr>
              <a:buNone/>
              <a:defRPr sz="1400" b="1" baseline="0">
                <a:solidFill>
                  <a:schemeClr val="bg2"/>
                </a:solidFill>
              </a:defRPr>
            </a:lvl1pPr>
          </a:lstStyle>
          <a:p>
            <a:pPr lvl="0"/>
            <a:r>
              <a:rPr lang="fr-FR"/>
              <a:t>Title of the presentation</a:t>
            </a:r>
          </a:p>
        </p:txBody>
      </p:sp>
      <p:sp>
        <p:nvSpPr>
          <p:cNvPr id="13" name="Espace réservé du contenu 2"/>
          <p:cNvSpPr>
            <a:spLocks noGrp="1"/>
          </p:cNvSpPr>
          <p:nvPr>
            <p:ph idx="14" hasCustomPrompt="1"/>
          </p:nvPr>
        </p:nvSpPr>
        <p:spPr>
          <a:xfrm>
            <a:off x="4716016" y="2276872"/>
            <a:ext cx="3960440" cy="3888432"/>
          </a:xfrm>
        </p:spPr>
        <p:txBody>
          <a:bodyPr>
            <a:normAutofit/>
          </a:bodyPr>
          <a:lstStyle>
            <a:lvl1pPr>
              <a:defRPr sz="2400"/>
            </a:lvl1pPr>
          </a:lstStyle>
          <a:p>
            <a:pPr lvl="0"/>
            <a:r>
              <a:rPr lang="fr-FR"/>
              <a:t>Text</a:t>
            </a:r>
            <a:endParaRPr lang="fr-FR" dirty="0"/>
          </a:p>
        </p:txBody>
      </p:sp>
      <p:sp>
        <p:nvSpPr>
          <p:cNvPr id="9" name="Espace réservé du contenu 13"/>
          <p:cNvSpPr>
            <a:spLocks noGrp="1"/>
          </p:cNvSpPr>
          <p:nvPr>
            <p:ph sz="quarter" idx="17" hasCustomPrompt="1"/>
          </p:nvPr>
        </p:nvSpPr>
        <p:spPr>
          <a:xfrm>
            <a:off x="468313" y="6444808"/>
            <a:ext cx="1366837" cy="360000"/>
          </a:xfrm>
        </p:spPr>
        <p:txBody>
          <a:bodyPr anchor="ctr" anchorCtr="0">
            <a:noAutofit/>
          </a:bodyPr>
          <a:lstStyle>
            <a:lvl1pPr>
              <a:buNone/>
              <a:defRPr sz="1200">
                <a:solidFill>
                  <a:schemeClr val="bg1"/>
                </a:solidFill>
              </a:defRPr>
            </a:lvl1pPr>
            <a:lvl2pPr>
              <a:buNone/>
              <a:defRPr sz="1400">
                <a:solidFill>
                  <a:schemeClr val="bg1"/>
                </a:solidFill>
              </a:defRPr>
            </a:lvl2pPr>
            <a:lvl3pPr>
              <a:buNone/>
              <a:defRPr sz="1400">
                <a:solidFill>
                  <a:schemeClr val="bg1"/>
                </a:solidFill>
              </a:defRPr>
            </a:lvl3pPr>
            <a:lvl4pPr>
              <a:buNone/>
              <a:defRPr sz="1400">
                <a:solidFill>
                  <a:schemeClr val="bg1"/>
                </a:solidFill>
              </a:defRPr>
            </a:lvl4pPr>
            <a:lvl5pPr>
              <a:buNone/>
              <a:defRPr sz="1400">
                <a:solidFill>
                  <a:schemeClr val="bg1"/>
                </a:solidFill>
              </a:defRPr>
            </a:lvl5pPr>
          </a:lstStyle>
          <a:p>
            <a:pPr lvl="0"/>
            <a:r>
              <a:rPr lang="fr-FR"/>
              <a:t>Date</a:t>
            </a:r>
          </a:p>
        </p:txBody>
      </p:sp>
      <p:sp>
        <p:nvSpPr>
          <p:cNvPr id="10" name="Espace réservé du contenu 13"/>
          <p:cNvSpPr>
            <a:spLocks noGrp="1"/>
          </p:cNvSpPr>
          <p:nvPr>
            <p:ph sz="quarter" idx="18" hasCustomPrompt="1"/>
          </p:nvPr>
        </p:nvSpPr>
        <p:spPr>
          <a:xfrm>
            <a:off x="1909019" y="6444808"/>
            <a:ext cx="4391173" cy="360000"/>
          </a:xfrm>
        </p:spPr>
        <p:txBody>
          <a:bodyPr anchor="ctr" anchorCtr="0">
            <a:noAutofit/>
          </a:bodyPr>
          <a:lstStyle>
            <a:lvl1pPr algn="ctr">
              <a:buNone/>
              <a:defRPr sz="1200" baseline="0">
                <a:solidFill>
                  <a:schemeClr val="bg1"/>
                </a:solidFill>
              </a:defRPr>
            </a:lvl1pPr>
            <a:lvl2pPr>
              <a:buNone/>
              <a:defRPr sz="1400">
                <a:solidFill>
                  <a:schemeClr val="bg1"/>
                </a:solidFill>
              </a:defRPr>
            </a:lvl2pPr>
            <a:lvl3pPr>
              <a:buNone/>
              <a:defRPr sz="1400">
                <a:solidFill>
                  <a:schemeClr val="bg1"/>
                </a:solidFill>
              </a:defRPr>
            </a:lvl3pPr>
            <a:lvl4pPr>
              <a:buNone/>
              <a:defRPr sz="1400">
                <a:solidFill>
                  <a:schemeClr val="bg1"/>
                </a:solidFill>
              </a:defRPr>
            </a:lvl4pPr>
            <a:lvl5pPr>
              <a:buNone/>
              <a:defRPr sz="1400">
                <a:solidFill>
                  <a:schemeClr val="bg1"/>
                </a:solidFill>
              </a:defRPr>
            </a:lvl5pPr>
          </a:lstStyle>
          <a:p>
            <a:pPr lvl="0"/>
            <a:r>
              <a:rPr lang="fr-FR"/>
              <a:t>Event, place</a:t>
            </a:r>
          </a:p>
        </p:txBody>
      </p:sp>
    </p:spTree>
    <p:extLst>
      <p:ext uri="{BB962C8B-B14F-4D97-AF65-F5344CB8AC3E}">
        <p14:creationId xmlns:p14="http://schemas.microsoft.com/office/powerpoint/2010/main" val="11244684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8D8FF7D0-8268-4EFA-B06F-F13501D569EF}" type="datetimeFigureOut">
              <a:rPr lang="fr-FR" smtClean="0">
                <a:solidFill>
                  <a:srgbClr val="FFFFFF"/>
                </a:solidFill>
              </a:rPr>
              <a:pPr/>
              <a:t>11/02/2021</a:t>
            </a:fld>
            <a:endParaRPr lang="fr-FR">
              <a:solidFill>
                <a:srgbClr val="FFFFFF"/>
              </a:solidFill>
            </a:endParaRPr>
          </a:p>
        </p:txBody>
      </p:sp>
      <p:sp>
        <p:nvSpPr>
          <p:cNvPr id="5" name="Espace réservé du pied de page 4"/>
          <p:cNvSpPr>
            <a:spLocks noGrp="1"/>
          </p:cNvSpPr>
          <p:nvPr>
            <p:ph type="ftr" sz="quarter" idx="11"/>
          </p:nvPr>
        </p:nvSpPr>
        <p:spPr/>
        <p:txBody>
          <a:bodyPr/>
          <a:lstStyle/>
          <a:p>
            <a:endParaRPr lang="fr-FR">
              <a:solidFill>
                <a:srgbClr val="FFFFFF"/>
              </a:solidFill>
            </a:endParaRPr>
          </a:p>
        </p:txBody>
      </p:sp>
      <p:sp>
        <p:nvSpPr>
          <p:cNvPr id="6" name="Espace réservé du numéro de diapositive 5"/>
          <p:cNvSpPr>
            <a:spLocks noGrp="1"/>
          </p:cNvSpPr>
          <p:nvPr>
            <p:ph type="sldNum" sz="quarter" idx="12"/>
          </p:nvPr>
        </p:nvSpPr>
        <p:spPr/>
        <p:txBody>
          <a:bodyPr/>
          <a:lstStyle/>
          <a:p>
            <a:fld id="{6ADC0BCF-F1C1-4CC1-A145-B48C8A6BD313}" type="slidenum">
              <a:rPr lang="fr-FR" smtClean="0">
                <a:solidFill>
                  <a:srgbClr val="FFFFFF"/>
                </a:solidFill>
              </a:rPr>
              <a:pPr/>
              <a:t>‹N°›</a:t>
            </a:fld>
            <a:endParaRPr lang="fr-FR">
              <a:solidFill>
                <a:srgbClr val="FFFFFF"/>
              </a:solidFill>
            </a:endParaRPr>
          </a:p>
        </p:txBody>
      </p:sp>
    </p:spTree>
    <p:extLst>
      <p:ext uri="{BB962C8B-B14F-4D97-AF65-F5344CB8AC3E}">
        <p14:creationId xmlns:p14="http://schemas.microsoft.com/office/powerpoint/2010/main" val="397128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smtClean="0"/>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3FC1C5B5-8F6F-D941-AFC1-1A3CE302BDE4}" type="datetimeFigureOut">
              <a:rPr lang="fr-FR" smtClean="0"/>
              <a:t>11/02/2021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5854E62-313F-4245-A786-B0FE8BB00D39}" type="slidenum">
              <a:rPr lang="fr-FR" smtClean="0"/>
              <a:t>‹N°›</a:t>
            </a:fld>
            <a:endParaRPr lang="fr-FR"/>
          </a:p>
        </p:txBody>
      </p:sp>
    </p:spTree>
    <p:extLst>
      <p:ext uri="{BB962C8B-B14F-4D97-AF65-F5344CB8AC3E}">
        <p14:creationId xmlns:p14="http://schemas.microsoft.com/office/powerpoint/2010/main" val="2217381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3FC1C5B5-8F6F-D941-AFC1-1A3CE302BDE4}" type="datetimeFigureOut">
              <a:rPr lang="fr-FR" smtClean="0"/>
              <a:t>11/02/2021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5854E62-313F-4245-A786-B0FE8BB00D39}" type="slidenum">
              <a:rPr lang="fr-FR" smtClean="0"/>
              <a:t>‹N°›</a:t>
            </a:fld>
            <a:endParaRPr lang="fr-FR"/>
          </a:p>
        </p:txBody>
      </p:sp>
    </p:spTree>
    <p:extLst>
      <p:ext uri="{BB962C8B-B14F-4D97-AF65-F5344CB8AC3E}">
        <p14:creationId xmlns:p14="http://schemas.microsoft.com/office/powerpoint/2010/main" val="1623123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3FC1C5B5-8F6F-D941-AFC1-1A3CE302BDE4}" type="datetimeFigureOut">
              <a:rPr lang="fr-FR" smtClean="0"/>
              <a:t>11/02/2021</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55854E62-313F-4245-A786-B0FE8BB00D39}" type="slidenum">
              <a:rPr lang="fr-FR" smtClean="0"/>
              <a:t>‹N°›</a:t>
            </a:fld>
            <a:endParaRPr lang="fr-FR"/>
          </a:p>
        </p:txBody>
      </p:sp>
    </p:spTree>
    <p:extLst>
      <p:ext uri="{BB962C8B-B14F-4D97-AF65-F5344CB8AC3E}">
        <p14:creationId xmlns:p14="http://schemas.microsoft.com/office/powerpoint/2010/main" val="2738434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3FC1C5B5-8F6F-D941-AFC1-1A3CE302BDE4}" type="datetimeFigureOut">
              <a:rPr lang="fr-FR" smtClean="0"/>
              <a:t>11/02/2021</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55854E62-313F-4245-A786-B0FE8BB00D39}" type="slidenum">
              <a:rPr lang="fr-FR" smtClean="0"/>
              <a:t>‹N°›</a:t>
            </a:fld>
            <a:endParaRPr lang="fr-FR"/>
          </a:p>
        </p:txBody>
      </p:sp>
    </p:spTree>
    <p:extLst>
      <p:ext uri="{BB962C8B-B14F-4D97-AF65-F5344CB8AC3E}">
        <p14:creationId xmlns:p14="http://schemas.microsoft.com/office/powerpoint/2010/main" val="2907921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C1C5B5-8F6F-D941-AFC1-1A3CE302BDE4}" type="datetimeFigureOut">
              <a:rPr lang="fr-FR" smtClean="0"/>
              <a:t>11/02/2021</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55854E62-313F-4245-A786-B0FE8BB00D39}" type="slidenum">
              <a:rPr lang="fr-FR" smtClean="0"/>
              <a:t>‹N°›</a:t>
            </a:fld>
            <a:endParaRPr lang="fr-FR"/>
          </a:p>
        </p:txBody>
      </p:sp>
    </p:spTree>
    <p:extLst>
      <p:ext uri="{BB962C8B-B14F-4D97-AF65-F5344CB8AC3E}">
        <p14:creationId xmlns:p14="http://schemas.microsoft.com/office/powerpoint/2010/main" val="2999178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3FC1C5B5-8F6F-D941-AFC1-1A3CE302BDE4}" type="datetimeFigureOut">
              <a:rPr lang="fr-FR" smtClean="0"/>
              <a:t>11/02/2021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5854E62-313F-4245-A786-B0FE8BB00D39}" type="slidenum">
              <a:rPr lang="fr-FR" smtClean="0"/>
              <a:t>‹N°›</a:t>
            </a:fld>
            <a:endParaRPr lang="fr-FR"/>
          </a:p>
        </p:txBody>
      </p:sp>
    </p:spTree>
    <p:extLst>
      <p:ext uri="{BB962C8B-B14F-4D97-AF65-F5344CB8AC3E}">
        <p14:creationId xmlns:p14="http://schemas.microsoft.com/office/powerpoint/2010/main" val="1077759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3FC1C5B5-8F6F-D941-AFC1-1A3CE302BDE4}" type="datetimeFigureOut">
              <a:rPr lang="fr-FR" smtClean="0"/>
              <a:t>11/02/2021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5854E62-313F-4245-A786-B0FE8BB00D39}" type="slidenum">
              <a:rPr lang="fr-FR" smtClean="0"/>
              <a:t>‹N°›</a:t>
            </a:fld>
            <a:endParaRPr lang="fr-FR"/>
          </a:p>
        </p:txBody>
      </p:sp>
    </p:spTree>
    <p:extLst>
      <p:ext uri="{BB962C8B-B14F-4D97-AF65-F5344CB8AC3E}">
        <p14:creationId xmlns:p14="http://schemas.microsoft.com/office/powerpoint/2010/main" val="2112301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image" Target="../media/image2.jpe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theme" Target="../theme/theme2.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C1C5B5-8F6F-D941-AFC1-1A3CE302BDE4}" type="datetimeFigureOut">
              <a:rPr lang="fr-FR" smtClean="0"/>
              <a:t>11/02/2021</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54E62-313F-4245-A786-B0FE8BB00D39}" type="slidenum">
              <a:rPr lang="fr-FR" smtClean="0"/>
              <a:t>‹N°›</a:t>
            </a:fld>
            <a:endParaRPr lang="fr-FR"/>
          </a:p>
        </p:txBody>
      </p:sp>
    </p:spTree>
    <p:extLst>
      <p:ext uri="{BB962C8B-B14F-4D97-AF65-F5344CB8AC3E}">
        <p14:creationId xmlns:p14="http://schemas.microsoft.com/office/powerpoint/2010/main" val="3113377866"/>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61" r:id="rId13"/>
    <p:sldLayoutId id="2147483662" r:id="rId14"/>
    <p:sldLayoutId id="2147483663" r:id="rId15"/>
    <p:sldLayoutId id="2147483664" r:id="rId16"/>
    <p:sldLayoutId id="2147483665" r:id="rId17"/>
    <p:sldLayoutId id="2147483666" r:id="rId18"/>
    <p:sldLayoutId id="2147483669"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cstate="print">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67544" y="1196752"/>
            <a:ext cx="8208912" cy="1008112"/>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467544" y="2276872"/>
            <a:ext cx="8208912" cy="3888432"/>
          </a:xfrm>
          <a:prstGeom prst="rect">
            <a:avLst/>
          </a:prstGeom>
        </p:spPr>
        <p:txBody>
          <a:bodyPr vert="horz" lIns="91440" tIns="45720" rIns="91440" bIns="4572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2"/>
          </p:nvPr>
        </p:nvSpPr>
        <p:spPr>
          <a:xfrm>
            <a:off x="457200" y="6453336"/>
            <a:ext cx="1378496" cy="365125"/>
          </a:xfrm>
          <a:prstGeom prst="rect">
            <a:avLst/>
          </a:prstGeom>
        </p:spPr>
        <p:txBody>
          <a:bodyPr vert="horz" lIns="91440" tIns="45720" rIns="91440" bIns="45720" rtlCol="0" anchor="ctr"/>
          <a:lstStyle>
            <a:lvl1pPr algn="l">
              <a:defRPr sz="1200">
                <a:solidFill>
                  <a:schemeClr val="bg1"/>
                </a:solidFill>
              </a:defRPr>
            </a:lvl1pPr>
          </a:lstStyle>
          <a:p>
            <a:r>
              <a:rPr lang="fr-FR">
                <a:solidFill>
                  <a:srgbClr val="FFFFFF"/>
                </a:solidFill>
              </a:rPr>
              <a:t>Date</a:t>
            </a:r>
            <a:endParaRPr lang="fr-FR" dirty="0">
              <a:solidFill>
                <a:srgbClr val="FFFFFF"/>
              </a:solidFill>
            </a:endParaRPr>
          </a:p>
        </p:txBody>
      </p:sp>
      <p:sp>
        <p:nvSpPr>
          <p:cNvPr id="5" name="Espace réservé du pied de page 4"/>
          <p:cNvSpPr>
            <a:spLocks noGrp="1"/>
          </p:cNvSpPr>
          <p:nvPr>
            <p:ph type="ftr" sz="quarter" idx="3"/>
          </p:nvPr>
        </p:nvSpPr>
        <p:spPr>
          <a:xfrm>
            <a:off x="1835696" y="6453336"/>
            <a:ext cx="4392488" cy="365125"/>
          </a:xfrm>
          <a:prstGeom prst="rect">
            <a:avLst/>
          </a:prstGeom>
        </p:spPr>
        <p:txBody>
          <a:bodyPr vert="horz" lIns="91440" tIns="45720" rIns="91440" bIns="45720" rtlCol="0" anchor="ctr"/>
          <a:lstStyle>
            <a:lvl1pPr algn="ctr">
              <a:defRPr sz="1200">
                <a:solidFill>
                  <a:schemeClr val="bg1"/>
                </a:solidFill>
              </a:defRPr>
            </a:lvl1pPr>
          </a:lstStyle>
          <a:p>
            <a:r>
              <a:rPr lang="fr-FR">
                <a:solidFill>
                  <a:srgbClr val="FFFFFF"/>
                </a:solidFill>
              </a:rPr>
              <a:t>Place</a:t>
            </a:r>
            <a:endParaRPr lang="fr-FR" dirty="0">
              <a:solidFill>
                <a:srgbClr val="FFFFFF"/>
              </a:solidFill>
            </a:endParaRPr>
          </a:p>
        </p:txBody>
      </p:sp>
      <p:sp>
        <p:nvSpPr>
          <p:cNvPr id="6" name="Espace réservé du numéro de diapositive 5"/>
          <p:cNvSpPr>
            <a:spLocks noGrp="1"/>
          </p:cNvSpPr>
          <p:nvPr>
            <p:ph type="sldNum" sz="quarter" idx="4"/>
          </p:nvPr>
        </p:nvSpPr>
        <p:spPr>
          <a:xfrm>
            <a:off x="8388424" y="6453336"/>
            <a:ext cx="621432" cy="365125"/>
          </a:xfrm>
          <a:prstGeom prst="rect">
            <a:avLst/>
          </a:prstGeom>
        </p:spPr>
        <p:txBody>
          <a:bodyPr vert="horz" lIns="91440" tIns="45720" rIns="91440" bIns="45720" rtlCol="0" anchor="ctr"/>
          <a:lstStyle>
            <a:lvl1pPr algn="r">
              <a:defRPr sz="1200">
                <a:solidFill>
                  <a:schemeClr val="bg1"/>
                </a:solidFill>
              </a:defRPr>
            </a:lvl1pPr>
          </a:lstStyle>
          <a:p>
            <a:fld id="{02C702AE-1502-43AE-8DBA-2BCAD3408EF2}" type="slidenum">
              <a:rPr lang="fr-FR" smtClean="0">
                <a:solidFill>
                  <a:srgbClr val="FFFFFF"/>
                </a:solidFill>
              </a:rPr>
              <a:pPr/>
              <a:t>‹N°›</a:t>
            </a:fld>
            <a:endParaRPr lang="fr-FR" dirty="0">
              <a:solidFill>
                <a:srgbClr val="FFFFFF"/>
              </a:solidFill>
            </a:endParaRPr>
          </a:p>
        </p:txBody>
      </p:sp>
    </p:spTree>
    <p:extLst>
      <p:ext uri="{BB962C8B-B14F-4D97-AF65-F5344CB8AC3E}">
        <p14:creationId xmlns:p14="http://schemas.microsoft.com/office/powerpoint/2010/main" val="149538303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p:hf hdr="0"/>
  <p:txStyles>
    <p:titleStyle>
      <a:lvl1pPr algn="ctr" defTabSz="914400" rtl="0" eaLnBrk="1" latinLnBrk="0" hangingPunct="1">
        <a:spcBef>
          <a:spcPct val="0"/>
        </a:spcBef>
        <a:buNone/>
        <a:defRPr sz="3200" b="1" kern="1200" cap="none" baseline="0">
          <a:solidFill>
            <a:schemeClr val="accent4"/>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openxmlformats.org/officeDocument/2006/relationships/image" Target="../media/image3.png"/><Relationship Id="rId5" Type="http://schemas.openxmlformats.org/officeDocument/2006/relationships/image" Target="../media/image13.jpg"/><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2.xml"/><Relationship Id="rId5" Type="http://schemas.openxmlformats.org/officeDocument/2006/relationships/image" Target="../media/image14.jp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2.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2.xml"/><Relationship Id="rId5" Type="http://schemas.openxmlformats.org/officeDocument/2006/relationships/image" Target="../media/image17.jpe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2.xml"/><Relationship Id="rId5" Type="http://schemas.openxmlformats.org/officeDocument/2006/relationships/image" Target="../media/image18.emf"/><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2.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2.xml"/><Relationship Id="rId5" Type="http://schemas.openxmlformats.org/officeDocument/2006/relationships/image" Target="../media/image21.jp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2.xml"/><Relationship Id="rId5" Type="http://schemas.openxmlformats.org/officeDocument/2006/relationships/image" Target="../media/image22.jp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2.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2.xml"/><Relationship Id="rId5" Type="http://schemas.openxmlformats.org/officeDocument/2006/relationships/image" Target="../media/image23.jp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2.xml"/><Relationship Id="rId5" Type="http://schemas.openxmlformats.org/officeDocument/2006/relationships/image" Target="../media/image24.jp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2.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2.xml"/><Relationship Id="rId5" Type="http://schemas.openxmlformats.org/officeDocument/2006/relationships/image" Target="../media/image25.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2.xml"/><Relationship Id="rId5" Type="http://schemas.openxmlformats.org/officeDocument/2006/relationships/image" Target="../media/image26.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2.xml"/><Relationship Id="rId5" Type="http://schemas.openxmlformats.org/officeDocument/2006/relationships/image" Target="../media/image27.jp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2.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2.xml"/><Relationship Id="rId5" Type="http://schemas.openxmlformats.org/officeDocument/2006/relationships/image" Target="../media/image28.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2.xml"/><Relationship Id="rId5" Type="http://schemas.openxmlformats.org/officeDocument/2006/relationships/image" Target="../media/image29.jp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2.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2.xml"/><Relationship Id="rId5" Type="http://schemas.openxmlformats.org/officeDocument/2006/relationships/image" Target="../media/image30.jp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2.xml"/><Relationship Id="rId5" Type="http://schemas.openxmlformats.org/officeDocument/2006/relationships/image" Target="../media/image31.jp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2.xml"/><Relationship Id="rId5" Type="http://schemas.openxmlformats.org/officeDocument/2006/relationships/image" Target="../media/image32.jpe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png"/><Relationship Id="rId7"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2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png"/><Relationship Id="rId7"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2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2.xml"/><Relationship Id="rId5" Type="http://schemas.openxmlformats.org/officeDocument/2006/relationships/image" Target="../media/image41.jpg"/><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2.xml"/><Relationship Id="rId5" Type="http://schemas.openxmlformats.org/officeDocument/2006/relationships/image" Target="../media/image42.jpe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2.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22.xml"/><Relationship Id="rId5" Type="http://schemas.openxmlformats.org/officeDocument/2006/relationships/image" Target="../media/image43.jp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2.xml"/><Relationship Id="rId5" Type="http://schemas.openxmlformats.org/officeDocument/2006/relationships/image" Target="../media/image5.jp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22.xml"/><Relationship Id="rId5" Type="http://schemas.openxmlformats.org/officeDocument/2006/relationships/image" Target="../media/image44.jp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22.xml"/><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22.xml"/><Relationship Id="rId5" Type="http://schemas.openxmlformats.org/officeDocument/2006/relationships/image" Target="../media/image45.jpg"/><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22.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22.xml"/><Relationship Id="rId5" Type="http://schemas.openxmlformats.org/officeDocument/2006/relationships/image" Target="../media/image48.JPG"/><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22.xml"/><Relationship Id="rId5" Type="http://schemas.openxmlformats.org/officeDocument/2006/relationships/image" Target="../media/image49.jpg"/><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22.xml"/><Relationship Id="rId5" Type="http://schemas.openxmlformats.org/officeDocument/2006/relationships/image" Target="../media/image50.jpg"/><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22.xml"/><Relationship Id="rId5" Type="http://schemas.openxmlformats.org/officeDocument/2006/relationships/image" Target="../media/image51.png"/><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22.xml"/><Relationship Id="rId5" Type="http://schemas.openxmlformats.org/officeDocument/2006/relationships/image" Target="../media/image52.jpg"/><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22.xml"/><Relationship Id="rId5" Type="http://schemas.openxmlformats.org/officeDocument/2006/relationships/image" Target="../media/image53.jp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2.xml"/><Relationship Id="rId5" Type="http://schemas.openxmlformats.org/officeDocument/2006/relationships/image" Target="../media/image6.jp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22.xml"/><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1.xml"/><Relationship Id="rId1" Type="http://schemas.openxmlformats.org/officeDocument/2006/relationships/slideLayout" Target="../slideLayouts/slideLayout22.xml"/><Relationship Id="rId5" Type="http://schemas.openxmlformats.org/officeDocument/2006/relationships/image" Target="../media/image5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2.xml"/><Relationship Id="rId5" Type="http://schemas.openxmlformats.org/officeDocument/2006/relationships/image" Target="../media/image7.tiff"/><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2.xml"/><Relationship Id="rId5" Type="http://schemas.openxmlformats.org/officeDocument/2006/relationships/image" Target="../media/image8.emf"/><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2.xml"/><Relationship Id="rId5" Type="http://schemas.openxmlformats.org/officeDocument/2006/relationships/image" Target="../media/image9.jp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9.xml"/><Relationship Id="rId1" Type="http://schemas.openxmlformats.org/officeDocument/2006/relationships/slideLayout" Target="../slideLayouts/slideLayout22.xml"/><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33279" y="2353295"/>
            <a:ext cx="4280093" cy="2447393"/>
          </a:xfrm>
        </p:spPr>
        <p:txBody>
          <a:bodyPr>
            <a:noAutofit/>
          </a:bodyPr>
          <a:lstStyle/>
          <a:p>
            <a:pPr algn="ctr"/>
            <a:r>
              <a:rPr lang="fr-FR" sz="4050" b="1" dirty="0">
                <a:solidFill>
                  <a:schemeClr val="bg1"/>
                </a:solidFill>
              </a:rPr>
              <a:t>Interventions spécifiques de lutte contre la malnutrition</a:t>
            </a:r>
          </a:p>
        </p:txBody>
      </p:sp>
      <p:sp>
        <p:nvSpPr>
          <p:cNvPr id="4" name="Titre 1"/>
          <p:cNvSpPr txBox="1">
            <a:spLocks/>
          </p:cNvSpPr>
          <p:nvPr/>
        </p:nvSpPr>
        <p:spPr>
          <a:xfrm>
            <a:off x="5368866" y="5099267"/>
            <a:ext cx="3240360" cy="1242138"/>
          </a:xfrm>
          <a:prstGeom prst="rect">
            <a:avLst/>
          </a:prstGeom>
        </p:spPr>
        <p:txBody>
          <a:bodyPr vert="horz" lIns="68580" tIns="34290" rIns="68580" bIns="34290" rtlCol="0" anchor="ctr">
            <a:noAutofit/>
          </a:bodyPr>
          <a:lstStyle>
            <a:lvl1pPr algn="l" defTabSz="914400" rtl="0" eaLnBrk="1" latinLnBrk="0" hangingPunct="1">
              <a:spcBef>
                <a:spcPct val="0"/>
              </a:spcBef>
              <a:buNone/>
              <a:defRPr sz="3600" b="1" kern="1200" cap="none" baseline="0">
                <a:solidFill>
                  <a:schemeClr val="accent1"/>
                </a:solidFill>
                <a:latin typeface="+mj-lt"/>
                <a:ea typeface="+mj-ea"/>
                <a:cs typeface="+mj-cs"/>
              </a:defRPr>
            </a:lvl1pPr>
          </a:lstStyle>
          <a:p>
            <a:pPr algn="ctr"/>
            <a:r>
              <a:rPr lang="fr-FR" sz="2000" dirty="0" smtClean="0">
                <a:solidFill>
                  <a:srgbClr val="E7E6E6">
                    <a:lumMod val="25000"/>
                  </a:srgbClr>
                </a:solidFill>
                <a:latin typeface="Calibri" panose="020F0502020204030204"/>
              </a:rPr>
              <a:t>Date </a:t>
            </a:r>
          </a:p>
          <a:p>
            <a:pPr algn="ctr"/>
            <a:r>
              <a:rPr lang="fr-FR" sz="2000" dirty="0" smtClean="0">
                <a:solidFill>
                  <a:srgbClr val="E7E6E6">
                    <a:lumMod val="25000"/>
                  </a:srgbClr>
                </a:solidFill>
                <a:latin typeface="Calibri" panose="020F0502020204030204"/>
              </a:rPr>
              <a:t>Formateur</a:t>
            </a:r>
            <a:endParaRPr lang="fr-FR" sz="2000" dirty="0">
              <a:solidFill>
                <a:srgbClr val="E7E6E6">
                  <a:lumMod val="25000"/>
                </a:srgbClr>
              </a:solidFill>
              <a:latin typeface="Calibri" panose="020F0502020204030204"/>
            </a:endParaRPr>
          </a:p>
          <a:p>
            <a:pPr algn="ctr"/>
            <a:r>
              <a:rPr lang="fr-FR" sz="2000" dirty="0" smtClean="0">
                <a:solidFill>
                  <a:srgbClr val="E7E6E6">
                    <a:lumMod val="25000"/>
                  </a:srgbClr>
                </a:solidFill>
                <a:latin typeface="Calibri" panose="020F0502020204030204"/>
              </a:rPr>
              <a:t>Lieu, </a:t>
            </a:r>
            <a:r>
              <a:rPr lang="fr-FR" sz="2000" dirty="0">
                <a:solidFill>
                  <a:srgbClr val="E7E6E6">
                    <a:lumMod val="25000"/>
                  </a:srgbClr>
                </a:solidFill>
                <a:latin typeface="Calibri" panose="020F0502020204030204"/>
              </a:rPr>
              <a:t>Niger</a:t>
            </a:r>
          </a:p>
        </p:txBody>
      </p:sp>
    </p:spTree>
    <p:extLst>
      <p:ext uri="{BB962C8B-B14F-4D97-AF65-F5344CB8AC3E}">
        <p14:creationId xmlns:p14="http://schemas.microsoft.com/office/powerpoint/2010/main" val="1776571505"/>
      </p:ext>
    </p:extLst>
  </p:cSld>
  <p:clrMapOvr>
    <a:masterClrMapping/>
  </p:clrMapOvr>
  <p:transition>
    <p:strips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10</a:t>
            </a:fld>
            <a:endParaRPr lang="fr-FR">
              <a:solidFill>
                <a:srgbClr val="FFFFFF"/>
              </a:solidFill>
            </a:endParaRPr>
          </a:p>
        </p:txBody>
      </p:sp>
      <p:sp>
        <p:nvSpPr>
          <p:cNvPr id="7" name="Espace réservé du numéro de diapositive 3">
            <a:extLst>
              <a:ext uri="{FF2B5EF4-FFF2-40B4-BE49-F238E27FC236}">
                <a16:creationId xmlns:a16="http://schemas.microsoft.com/office/drawing/2014/main" xmlns=""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10</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92879"/>
            <a:ext cx="4787677" cy="523220"/>
          </a:xfrm>
          <a:prstGeom prst="rect">
            <a:avLst/>
          </a:prstGeom>
          <a:noFill/>
        </p:spPr>
        <p:txBody>
          <a:bodyPr wrap="square" rtlCol="0">
            <a:spAutoFit/>
          </a:bodyPr>
          <a:lstStyle/>
          <a:p>
            <a:pPr defTabSz="363538">
              <a:tabLst>
                <a:tab pos="903288" algn="l"/>
                <a:tab pos="1077913" algn="l"/>
              </a:tabLst>
            </a:pPr>
            <a:r>
              <a:rPr lang="fr-FR" sz="2800" b="1" cap="small" dirty="0" smtClean="0">
                <a:solidFill>
                  <a:srgbClr val="FFFFFF"/>
                </a:solidFill>
              </a:rPr>
              <a:t>Allaitement maternel / </a:t>
            </a:r>
            <a:r>
              <a:rPr lang="fr-FR" sz="2800" b="1" cap="small" dirty="0" err="1" smtClean="0">
                <a:solidFill>
                  <a:srgbClr val="FFFFFF"/>
                </a:solidFill>
              </a:rPr>
              <a:t>ANJE</a:t>
            </a:r>
            <a:endParaRPr lang="fr-FR" sz="2800" b="1" cap="small" dirty="0">
              <a:solidFill>
                <a:srgbClr val="FFFFFF"/>
              </a:solidFill>
            </a:endParaRPr>
          </a:p>
        </p:txBody>
      </p:sp>
      <p:sp>
        <p:nvSpPr>
          <p:cNvPr id="10" name="Title 4"/>
          <p:cNvSpPr>
            <a:spLocks noGrp="1"/>
          </p:cNvSpPr>
          <p:nvPr>
            <p:ph type="title"/>
          </p:nvPr>
        </p:nvSpPr>
        <p:spPr>
          <a:xfrm>
            <a:off x="646224" y="1572028"/>
            <a:ext cx="7886700" cy="2707079"/>
          </a:xfrm>
        </p:spPr>
        <p:txBody>
          <a:bodyPr>
            <a:normAutofit/>
          </a:bodyPr>
          <a:lstStyle/>
          <a:p>
            <a:pPr algn="r"/>
            <a:r>
              <a:rPr lang="fr-FR" sz="4050" dirty="0"/>
              <a:t>Importance de </a:t>
            </a:r>
            <a:br>
              <a:rPr lang="fr-FR" sz="4050" dirty="0"/>
            </a:br>
            <a:r>
              <a:rPr lang="fr-FR" sz="4050" dirty="0"/>
              <a:t>l’allaitement </a:t>
            </a:r>
            <a:r>
              <a:rPr lang="fr-FR" sz="4050" dirty="0" smtClean="0"/>
              <a:t>maternel</a:t>
            </a:r>
            <a:r>
              <a:rPr lang="fr-FR" sz="4050" dirty="0"/>
              <a:t/>
            </a:r>
            <a:br>
              <a:rPr lang="fr-FR" sz="4050" dirty="0"/>
            </a:br>
            <a:r>
              <a:rPr lang="fr-FR" sz="4050" dirty="0"/>
              <a:t>pour le bébé</a:t>
            </a:r>
            <a:r>
              <a:rPr lang="fr-FR" sz="4050" dirty="0" smtClean="0"/>
              <a:t>, </a:t>
            </a:r>
            <a:r>
              <a:rPr lang="fr-FR" sz="4050" dirty="0"/>
              <a:t>la mère, la famille et la communauté  </a:t>
            </a:r>
          </a:p>
        </p:txBody>
      </p:sp>
      <p:sp>
        <p:nvSpPr>
          <p:cNvPr id="11" name="Text Placeholder 1">
            <a:extLst>
              <a:ext uri="{FF2B5EF4-FFF2-40B4-BE49-F238E27FC236}">
                <a16:creationId xmlns:a16="http://schemas.microsoft.com/office/drawing/2014/main" xmlns="" id="{C4DC1202-BC37-9148-851E-09FA6847AD4C}"/>
              </a:ext>
            </a:extLst>
          </p:cNvPr>
          <p:cNvSpPr txBox="1">
            <a:spLocks/>
          </p:cNvSpPr>
          <p:nvPr/>
        </p:nvSpPr>
        <p:spPr>
          <a:xfrm>
            <a:off x="177006" y="5529265"/>
            <a:ext cx="7886700" cy="54094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FR" sz="2400" dirty="0" smtClean="0"/>
              <a:t>Discussion en groupes et présentation en plénière  </a:t>
            </a:r>
            <a:endParaRPr lang="fr-FR" sz="2100" dirty="0">
              <a:cs typeface="Arial" pitchFamily="34" charset="0"/>
            </a:endParaRPr>
          </a:p>
        </p:txBody>
      </p:sp>
      <p:sp>
        <p:nvSpPr>
          <p:cNvPr id="18" name="TextBox 3">
            <a:extLst>
              <a:ext uri="{FF2B5EF4-FFF2-40B4-BE49-F238E27FC236}">
                <a16:creationId xmlns:a16="http://schemas.microsoft.com/office/drawing/2014/main" xmlns="" id="{816193DE-5930-504A-A56F-03A32DC6381E}"/>
              </a:ext>
            </a:extLst>
          </p:cNvPr>
          <p:cNvSpPr txBox="1"/>
          <p:nvPr/>
        </p:nvSpPr>
        <p:spPr>
          <a:xfrm rot="1943258">
            <a:off x="147509" y="1387362"/>
            <a:ext cx="1651000" cy="369332"/>
          </a:xfrm>
          <a:prstGeom prst="rect">
            <a:avLst/>
          </a:prstGeom>
          <a:solidFill>
            <a:srgbClr val="FF0000"/>
          </a:solidFill>
        </p:spPr>
        <p:txBody>
          <a:bodyPr wrap="square" rtlCol="0">
            <a:spAutoFit/>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dirty="0">
                <a:solidFill>
                  <a:schemeClr val="bg1"/>
                </a:solidFill>
              </a:rPr>
              <a:t>OPTIONNELLE</a:t>
            </a:r>
          </a:p>
        </p:txBody>
      </p:sp>
    </p:spTree>
    <p:extLst>
      <p:ext uri="{BB962C8B-B14F-4D97-AF65-F5344CB8AC3E}">
        <p14:creationId xmlns:p14="http://schemas.microsoft.com/office/powerpoint/2010/main" val="3781089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dissolve">
                                      <p:cBhvr>
                                        <p:cTn id="15" dur="500"/>
                                        <p:tgtEl>
                                          <p:spTgt spid="18"/>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p:bldP spid="11" grpId="0"/>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p:cNvGrpSpPr/>
          <p:nvPr/>
        </p:nvGrpSpPr>
        <p:grpSpPr>
          <a:xfrm>
            <a:off x="1833278" y="1073385"/>
            <a:ext cx="7018622" cy="5008315"/>
            <a:chOff x="1833278" y="1073385"/>
            <a:chExt cx="7018622" cy="5008315"/>
          </a:xfrm>
        </p:grpSpPr>
        <p:grpSp>
          <p:nvGrpSpPr>
            <p:cNvPr id="6" name="Groupe 5"/>
            <p:cNvGrpSpPr/>
            <p:nvPr/>
          </p:nvGrpSpPr>
          <p:grpSpPr>
            <a:xfrm>
              <a:off x="1883760" y="1073385"/>
              <a:ext cx="6968140" cy="5008315"/>
              <a:chOff x="1883760" y="1073385"/>
              <a:chExt cx="6968140" cy="5008315"/>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5110" y="1073385"/>
                <a:ext cx="3336790" cy="5008315"/>
              </a:xfrm>
              <a:prstGeom prst="rect">
                <a:avLst/>
              </a:prstGeom>
            </p:spPr>
          </p:pic>
          <p:pic>
            <p:nvPicPr>
              <p:cNvPr id="3" name="Image 2"/>
              <p:cNvPicPr>
                <a:picLocks noChangeAspect="1"/>
              </p:cNvPicPr>
              <p:nvPr/>
            </p:nvPicPr>
            <p:blipFill rotWithShape="1">
              <a:blip r:embed="rId4">
                <a:extLst>
                  <a:ext uri="{28A0092B-C50C-407E-A947-70E740481C1C}">
                    <a14:useLocalDpi xmlns:a14="http://schemas.microsoft.com/office/drawing/2010/main" val="0"/>
                  </a:ext>
                </a:extLst>
              </a:blip>
              <a:srcRect r="6601"/>
              <a:stretch/>
            </p:blipFill>
            <p:spPr>
              <a:xfrm>
                <a:off x="1883760" y="3469104"/>
                <a:ext cx="3640740" cy="2598700"/>
              </a:xfrm>
              <a:prstGeom prst="rect">
                <a:avLst/>
              </a:prstGeom>
            </p:spPr>
          </p:pic>
          <p:pic>
            <p:nvPicPr>
              <p:cNvPr id="5" name="Imag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3760" y="1082253"/>
                <a:ext cx="3632639" cy="2417356"/>
              </a:xfrm>
              <a:prstGeom prst="rect">
                <a:avLst/>
              </a:prstGeom>
            </p:spPr>
          </p:pic>
        </p:grpSp>
        <p:sp>
          <p:nvSpPr>
            <p:cNvPr id="45" name="ZoneTexte 44"/>
            <p:cNvSpPr txBox="1"/>
            <p:nvPr/>
          </p:nvSpPr>
          <p:spPr>
            <a:xfrm>
              <a:off x="1883760" y="5845728"/>
              <a:ext cx="2015412" cy="230832"/>
            </a:xfrm>
            <a:prstGeom prst="rect">
              <a:avLst/>
            </a:prstGeom>
            <a:noFill/>
          </p:spPr>
          <p:txBody>
            <a:bodyPr wrap="square" rtlCol="0">
              <a:spAutoFit/>
            </a:bodyPr>
            <a:lstStyle/>
            <a:p>
              <a:r>
                <a:rPr lang="fr-FR" sz="900" b="1" dirty="0" smtClean="0">
                  <a:solidFill>
                    <a:schemeClr val="bg1"/>
                  </a:solidFill>
                </a:rPr>
                <a:t>Photo : </a:t>
              </a:r>
              <a:r>
                <a:rPr lang="fr-FR" sz="900" b="1" dirty="0" err="1" smtClean="0">
                  <a:solidFill>
                    <a:schemeClr val="bg1"/>
                  </a:solidFill>
                </a:rPr>
                <a:t>UNICEf</a:t>
              </a:r>
              <a:endParaRPr lang="fr-FR" sz="900" b="1" dirty="0">
                <a:solidFill>
                  <a:schemeClr val="bg1"/>
                </a:solidFill>
              </a:endParaRPr>
            </a:p>
          </p:txBody>
        </p:sp>
        <p:sp>
          <p:nvSpPr>
            <p:cNvPr id="46" name="ZoneTexte 45"/>
            <p:cNvSpPr txBox="1"/>
            <p:nvPr/>
          </p:nvSpPr>
          <p:spPr>
            <a:xfrm>
              <a:off x="1833278" y="3318444"/>
              <a:ext cx="2015412" cy="230832"/>
            </a:xfrm>
            <a:prstGeom prst="rect">
              <a:avLst/>
            </a:prstGeom>
            <a:noFill/>
          </p:spPr>
          <p:txBody>
            <a:bodyPr wrap="square" rtlCol="0">
              <a:spAutoFit/>
            </a:bodyPr>
            <a:lstStyle/>
            <a:p>
              <a:r>
                <a:rPr lang="fr-FR" sz="900" b="1" dirty="0" smtClean="0">
                  <a:solidFill>
                    <a:schemeClr val="bg1"/>
                  </a:solidFill>
                </a:rPr>
                <a:t>Photo : </a:t>
              </a:r>
              <a:r>
                <a:rPr lang="fr-FR" sz="900" b="1" dirty="0" err="1" smtClean="0">
                  <a:solidFill>
                    <a:schemeClr val="bg1"/>
                  </a:solidFill>
                </a:rPr>
                <a:t>WHO</a:t>
              </a:r>
              <a:endParaRPr lang="fr-FR" sz="900" b="1" dirty="0">
                <a:solidFill>
                  <a:schemeClr val="bg1"/>
                </a:solidFill>
              </a:endParaRPr>
            </a:p>
          </p:txBody>
        </p:sp>
      </p:grpSp>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11</a:t>
            </a:fld>
            <a:endParaRPr lang="fr-FR">
              <a:solidFill>
                <a:srgbClr val="FFFFFF"/>
              </a:solidFill>
            </a:endParaRPr>
          </a:p>
        </p:txBody>
      </p:sp>
      <p:sp>
        <p:nvSpPr>
          <p:cNvPr id="7" name="Espace réservé du numéro de diapositive 3">
            <a:extLst>
              <a:ext uri="{FF2B5EF4-FFF2-40B4-BE49-F238E27FC236}">
                <a16:creationId xmlns:a16="http://schemas.microsoft.com/office/drawing/2014/main" xmlns=""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11</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92879"/>
            <a:ext cx="4787677" cy="523220"/>
          </a:xfrm>
          <a:prstGeom prst="rect">
            <a:avLst/>
          </a:prstGeom>
          <a:noFill/>
        </p:spPr>
        <p:txBody>
          <a:bodyPr wrap="square" rtlCol="0">
            <a:spAutoFit/>
          </a:bodyPr>
          <a:lstStyle/>
          <a:p>
            <a:pPr defTabSz="363538">
              <a:tabLst>
                <a:tab pos="903288" algn="l"/>
                <a:tab pos="1077913" algn="l"/>
              </a:tabLst>
            </a:pPr>
            <a:r>
              <a:rPr lang="fr-FR" sz="2800" b="1" cap="small" dirty="0">
                <a:solidFill>
                  <a:srgbClr val="FFFFFF"/>
                </a:solidFill>
              </a:rPr>
              <a:t>Allaitement maternel / </a:t>
            </a:r>
            <a:r>
              <a:rPr lang="fr-FR" sz="2800" b="1" cap="small" dirty="0" err="1">
                <a:solidFill>
                  <a:srgbClr val="FFFFFF"/>
                </a:solidFill>
              </a:rPr>
              <a:t>ANJE</a:t>
            </a:r>
            <a:endParaRPr lang="fr-FR" sz="2800" b="1" cap="small" dirty="0">
              <a:solidFill>
                <a:srgbClr val="FFFFFF"/>
              </a:solidFill>
            </a:endParaRPr>
          </a:p>
        </p:txBody>
      </p:sp>
      <p:sp>
        <p:nvSpPr>
          <p:cNvPr id="22" name="Rectangle 9"/>
          <p:cNvSpPr>
            <a:spLocks/>
          </p:cNvSpPr>
          <p:nvPr/>
        </p:nvSpPr>
        <p:spPr bwMode="auto">
          <a:xfrm>
            <a:off x="68084" y="3694251"/>
            <a:ext cx="1698554" cy="355192"/>
          </a:xfrm>
          <a:prstGeom prst="rect">
            <a:avLst/>
          </a:prstGeom>
          <a:solidFill>
            <a:schemeClr val="accent5">
              <a:lumMod val="40000"/>
              <a:lumOff val="60000"/>
            </a:schemeClr>
          </a:solidFill>
          <a:ln w="12700">
            <a:solidFill>
              <a:srgbClr val="000000"/>
            </a:solidFill>
            <a:miter lim="800000"/>
            <a:headEnd/>
            <a:tailEnd/>
          </a:ln>
          <a:extLst/>
        </p:spPr>
        <p:txBody>
          <a:bodyPr lIns="38100" tIns="38100" rIns="66579" bIns="38100" anchor="ctr"/>
          <a:lstStyle/>
          <a:p>
            <a:pPr algn="ctr"/>
            <a:r>
              <a:rPr lang="fr-FR" sz="1500" dirty="0">
                <a:latin typeface="Verdana" pitchFamily="34" charset="0"/>
                <a:ea typeface="Verdana" pitchFamily="34" charset="0"/>
                <a:cs typeface="Verdana" pitchFamily="34" charset="0"/>
                <a:sym typeface="Verdana" pitchFamily="34" charset="0"/>
              </a:rPr>
              <a:t>Pratique</a:t>
            </a:r>
          </a:p>
        </p:txBody>
      </p:sp>
      <p:sp>
        <p:nvSpPr>
          <p:cNvPr id="25" name="Rectangle 13"/>
          <p:cNvSpPr>
            <a:spLocks/>
          </p:cNvSpPr>
          <p:nvPr/>
        </p:nvSpPr>
        <p:spPr bwMode="auto">
          <a:xfrm>
            <a:off x="68084" y="2745309"/>
            <a:ext cx="1705059" cy="304800"/>
          </a:xfrm>
          <a:prstGeom prst="rect">
            <a:avLst/>
          </a:prstGeom>
          <a:solidFill>
            <a:schemeClr val="accent6">
              <a:lumMod val="60000"/>
              <a:lumOff val="40000"/>
            </a:schemeClr>
          </a:solidFill>
          <a:ln w="12700">
            <a:solidFill>
              <a:srgbClr val="000000"/>
            </a:solidFill>
            <a:miter lim="800000"/>
            <a:headEnd/>
            <a:tailEnd/>
          </a:ln>
          <a:extLst/>
        </p:spPr>
        <p:txBody>
          <a:bodyPr lIns="38100" tIns="38100" rIns="66619" bIns="38100" anchor="ctr"/>
          <a:lstStyle/>
          <a:p>
            <a:pPr algn="ctr"/>
            <a:r>
              <a:rPr lang="fr-FR" sz="1500" dirty="0">
                <a:latin typeface="Verdana" pitchFamily="34" charset="0"/>
                <a:ea typeface="Verdana" pitchFamily="34" charset="0"/>
                <a:cs typeface="Verdana" pitchFamily="34" charset="0"/>
                <a:sym typeface="Verdana" pitchFamily="34" charset="0"/>
              </a:rPr>
              <a:t>Nutritif</a:t>
            </a:r>
          </a:p>
        </p:txBody>
      </p:sp>
      <p:sp>
        <p:nvSpPr>
          <p:cNvPr id="28" name="Rectangle 16"/>
          <p:cNvSpPr>
            <a:spLocks/>
          </p:cNvSpPr>
          <p:nvPr/>
        </p:nvSpPr>
        <p:spPr bwMode="auto">
          <a:xfrm>
            <a:off x="68084" y="4693585"/>
            <a:ext cx="1698907" cy="552450"/>
          </a:xfrm>
          <a:prstGeom prst="rect">
            <a:avLst/>
          </a:prstGeom>
          <a:solidFill>
            <a:schemeClr val="tx2">
              <a:lumMod val="60000"/>
              <a:lumOff val="40000"/>
            </a:schemeClr>
          </a:solidFill>
          <a:ln w="12700">
            <a:solidFill>
              <a:srgbClr val="000000"/>
            </a:solidFill>
            <a:miter lim="800000"/>
            <a:headEnd/>
            <a:tailEnd/>
          </a:ln>
          <a:extLst/>
        </p:spPr>
        <p:txBody>
          <a:bodyPr lIns="38100" tIns="38100" rIns="67127" bIns="38100" anchor="ctr"/>
          <a:lstStyle/>
          <a:p>
            <a:pPr algn="ctr"/>
            <a:r>
              <a:rPr lang="fr-FR" sz="1500" dirty="0">
                <a:latin typeface="Verdana" pitchFamily="34" charset="0"/>
                <a:ea typeface="Verdana" pitchFamily="34" charset="0"/>
                <a:cs typeface="Verdana" pitchFamily="34" charset="0"/>
                <a:sym typeface="Verdana" pitchFamily="34" charset="0"/>
              </a:rPr>
              <a:t>Immunologique et physiologique</a:t>
            </a:r>
          </a:p>
        </p:txBody>
      </p:sp>
      <p:sp>
        <p:nvSpPr>
          <p:cNvPr id="31" name="Rectangle 19"/>
          <p:cNvSpPr>
            <a:spLocks/>
          </p:cNvSpPr>
          <p:nvPr/>
        </p:nvSpPr>
        <p:spPr bwMode="auto">
          <a:xfrm>
            <a:off x="68084" y="5415705"/>
            <a:ext cx="1698553" cy="342390"/>
          </a:xfrm>
          <a:prstGeom prst="rect">
            <a:avLst/>
          </a:prstGeom>
          <a:solidFill>
            <a:schemeClr val="accent4">
              <a:lumMod val="40000"/>
              <a:lumOff val="60000"/>
            </a:schemeClr>
          </a:solidFill>
          <a:ln w="12700">
            <a:solidFill>
              <a:schemeClr val="accent4">
                <a:lumMod val="50000"/>
              </a:schemeClr>
            </a:solidFill>
            <a:miter lim="800000"/>
            <a:headEnd/>
            <a:tailEnd/>
          </a:ln>
          <a:extLst/>
        </p:spPr>
        <p:txBody>
          <a:bodyPr lIns="38100" tIns="38100" rIns="67064" bIns="38100" anchor="ctr"/>
          <a:lstStyle/>
          <a:p>
            <a:pPr algn="ctr"/>
            <a:r>
              <a:rPr lang="fr-FR" sz="1500" dirty="0">
                <a:latin typeface="Verdana" pitchFamily="34" charset="0"/>
                <a:ea typeface="Verdana" pitchFamily="34" charset="0"/>
                <a:cs typeface="Verdana" pitchFamily="34" charset="0"/>
                <a:sym typeface="Verdana" pitchFamily="34" charset="0"/>
              </a:rPr>
              <a:t>Psychologique </a:t>
            </a:r>
          </a:p>
        </p:txBody>
      </p:sp>
      <p:sp>
        <p:nvSpPr>
          <p:cNvPr id="34" name="Rectangle 9"/>
          <p:cNvSpPr>
            <a:spLocks/>
          </p:cNvSpPr>
          <p:nvPr/>
        </p:nvSpPr>
        <p:spPr bwMode="auto">
          <a:xfrm>
            <a:off x="68084" y="3219780"/>
            <a:ext cx="1709918" cy="304800"/>
          </a:xfrm>
          <a:prstGeom prst="rect">
            <a:avLst/>
          </a:prstGeom>
          <a:solidFill>
            <a:schemeClr val="accent3">
              <a:lumMod val="60000"/>
              <a:lumOff val="40000"/>
            </a:schemeClr>
          </a:solidFill>
          <a:ln w="12700">
            <a:solidFill>
              <a:srgbClr val="000000"/>
            </a:solidFill>
            <a:miter lim="800000"/>
            <a:headEnd/>
            <a:tailEnd/>
          </a:ln>
          <a:extLst/>
        </p:spPr>
        <p:txBody>
          <a:bodyPr lIns="38100" tIns="38100" rIns="66579" bIns="38100" anchor="ctr"/>
          <a:lstStyle/>
          <a:p>
            <a:pPr algn="ctr"/>
            <a:r>
              <a:rPr lang="fr-FR" sz="1500" dirty="0">
                <a:latin typeface="Verdana" pitchFamily="34" charset="0"/>
                <a:ea typeface="Verdana" pitchFamily="34" charset="0"/>
                <a:cs typeface="Verdana" pitchFamily="34" charset="0"/>
                <a:sym typeface="Verdana" pitchFamily="34" charset="0"/>
              </a:rPr>
              <a:t>Moins cher</a:t>
            </a:r>
          </a:p>
        </p:txBody>
      </p:sp>
      <p:sp>
        <p:nvSpPr>
          <p:cNvPr id="37" name="Rectangle 9"/>
          <p:cNvSpPr>
            <a:spLocks/>
          </p:cNvSpPr>
          <p:nvPr/>
        </p:nvSpPr>
        <p:spPr bwMode="auto">
          <a:xfrm>
            <a:off x="68084" y="1317298"/>
            <a:ext cx="1701807" cy="563797"/>
          </a:xfrm>
          <a:prstGeom prst="rect">
            <a:avLst/>
          </a:prstGeom>
          <a:solidFill>
            <a:schemeClr val="accent1">
              <a:lumMod val="75000"/>
            </a:schemeClr>
          </a:solidFill>
          <a:ln w="12700">
            <a:solidFill>
              <a:schemeClr val="accent1">
                <a:lumMod val="50000"/>
              </a:schemeClr>
            </a:solidFill>
            <a:miter lim="800000"/>
            <a:headEnd/>
            <a:tailEnd/>
          </a:ln>
          <a:extLst/>
        </p:spPr>
        <p:txBody>
          <a:bodyPr lIns="38100" tIns="38100" rIns="66579" bIns="38100" anchor="ctr"/>
          <a:lstStyle/>
          <a:p>
            <a:pPr algn="ctr"/>
            <a:r>
              <a:rPr lang="fr-FR" sz="1500" dirty="0">
                <a:solidFill>
                  <a:schemeClr val="bg1"/>
                </a:solidFill>
                <a:latin typeface="Verdana" pitchFamily="34" charset="0"/>
                <a:ea typeface="Verdana" pitchFamily="34" charset="0"/>
                <a:cs typeface="Verdana" pitchFamily="34" charset="0"/>
                <a:sym typeface="Verdana" pitchFamily="34" charset="0"/>
              </a:rPr>
              <a:t>Plus propre et hygiénique</a:t>
            </a:r>
          </a:p>
        </p:txBody>
      </p:sp>
      <p:sp>
        <p:nvSpPr>
          <p:cNvPr id="40" name="Rectangle 9"/>
          <p:cNvSpPr>
            <a:spLocks/>
          </p:cNvSpPr>
          <p:nvPr/>
        </p:nvSpPr>
        <p:spPr bwMode="auto">
          <a:xfrm>
            <a:off x="68084" y="4219114"/>
            <a:ext cx="1701807" cy="304800"/>
          </a:xfrm>
          <a:prstGeom prst="rect">
            <a:avLst/>
          </a:prstGeom>
          <a:solidFill>
            <a:schemeClr val="accent6">
              <a:lumMod val="60000"/>
              <a:lumOff val="40000"/>
            </a:schemeClr>
          </a:solidFill>
          <a:ln w="12700">
            <a:solidFill>
              <a:schemeClr val="accent6">
                <a:lumMod val="50000"/>
              </a:schemeClr>
            </a:solidFill>
            <a:miter lim="800000"/>
            <a:headEnd/>
            <a:tailEnd/>
          </a:ln>
          <a:extLst/>
        </p:spPr>
        <p:txBody>
          <a:bodyPr lIns="38100" tIns="38100" rIns="66579" bIns="38100" anchor="ctr"/>
          <a:lstStyle/>
          <a:p>
            <a:pPr algn="ctr"/>
            <a:r>
              <a:rPr lang="fr-FR" sz="1500" dirty="0">
                <a:latin typeface="Verdana" pitchFamily="34" charset="0"/>
                <a:ea typeface="Verdana" pitchFamily="34" charset="0"/>
                <a:cs typeface="Verdana" pitchFamily="34" charset="0"/>
                <a:sym typeface="Verdana" pitchFamily="34" charset="0"/>
              </a:rPr>
              <a:t>Gain de temps</a:t>
            </a:r>
          </a:p>
        </p:txBody>
      </p:sp>
      <p:sp>
        <p:nvSpPr>
          <p:cNvPr id="43" name="Rectangle 9"/>
          <p:cNvSpPr>
            <a:spLocks/>
          </p:cNvSpPr>
          <p:nvPr/>
        </p:nvSpPr>
        <p:spPr bwMode="auto">
          <a:xfrm>
            <a:off x="68084" y="2050766"/>
            <a:ext cx="1701807" cy="524872"/>
          </a:xfrm>
          <a:prstGeom prst="rect">
            <a:avLst/>
          </a:prstGeom>
          <a:solidFill>
            <a:schemeClr val="accent2">
              <a:lumMod val="60000"/>
              <a:lumOff val="40000"/>
            </a:schemeClr>
          </a:solidFill>
          <a:ln w="12700">
            <a:solidFill>
              <a:srgbClr val="000000"/>
            </a:solidFill>
            <a:miter lim="800000"/>
            <a:headEnd/>
            <a:tailEnd/>
          </a:ln>
          <a:extLst/>
        </p:spPr>
        <p:txBody>
          <a:bodyPr lIns="38100" tIns="38100" rIns="66579" bIns="38100" anchor="ctr"/>
          <a:lstStyle/>
          <a:p>
            <a:pPr algn="ctr"/>
            <a:r>
              <a:rPr lang="fr-FR" sz="1500" dirty="0">
                <a:latin typeface="Verdana" pitchFamily="34" charset="0"/>
                <a:ea typeface="Verdana" pitchFamily="34" charset="0"/>
                <a:cs typeface="Verdana" pitchFamily="34" charset="0"/>
                <a:sym typeface="Verdana" pitchFamily="34" charset="0"/>
              </a:rPr>
              <a:t>Lien mère - enfant</a:t>
            </a:r>
          </a:p>
        </p:txBody>
      </p:sp>
    </p:spTree>
    <p:extLst>
      <p:ext uri="{BB962C8B-B14F-4D97-AF65-F5344CB8AC3E}">
        <p14:creationId xmlns:p14="http://schemas.microsoft.com/office/powerpoint/2010/main" val="160682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dissolv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arn(inVertical)">
                                      <p:cBhvr>
                                        <p:cTn id="21" dur="5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barn(inVertical)">
                                      <p:cBhvr>
                                        <p:cTn id="26" dur="500"/>
                                        <p:tgtEl>
                                          <p:spTgt spid="4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barn(inVertical)">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barn(inVertical)">
                                      <p:cBhvr>
                                        <p:cTn id="36" dur="500"/>
                                        <p:tgtEl>
                                          <p:spTgt spid="34"/>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arn(inVertical)">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barn(inVertical)">
                                      <p:cBhvr>
                                        <p:cTn id="46" dur="500"/>
                                        <p:tgtEl>
                                          <p:spTgt spid="40"/>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barn(inVertical)">
                                      <p:cBhvr>
                                        <p:cTn id="51" dur="500"/>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barn(inVertical)">
                                      <p:cBhvr>
                                        <p:cTn id="5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2" grpId="0" animBg="1"/>
      <p:bldP spid="25" grpId="0" animBg="1"/>
      <p:bldP spid="28" grpId="0" animBg="1"/>
      <p:bldP spid="31" grpId="0" animBg="1"/>
      <p:bldP spid="34" grpId="0" animBg="1"/>
      <p:bldP spid="37" grpId="0" animBg="1"/>
      <p:bldP spid="40" grpId="0" animBg="1"/>
      <p:bldP spid="4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12</a:t>
            </a:fld>
            <a:endParaRPr lang="fr-FR">
              <a:solidFill>
                <a:srgbClr val="FFFFFF"/>
              </a:solidFill>
            </a:endParaRPr>
          </a:p>
        </p:txBody>
      </p:sp>
      <p:sp>
        <p:nvSpPr>
          <p:cNvPr id="7" name="Espace réservé du numéro de diapositive 3">
            <a:extLst>
              <a:ext uri="{FF2B5EF4-FFF2-40B4-BE49-F238E27FC236}">
                <a16:creationId xmlns:a16="http://schemas.microsoft.com/office/drawing/2014/main" xmlns=""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12</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92879"/>
            <a:ext cx="4787677" cy="523220"/>
          </a:xfrm>
          <a:prstGeom prst="rect">
            <a:avLst/>
          </a:prstGeom>
          <a:noFill/>
        </p:spPr>
        <p:txBody>
          <a:bodyPr wrap="square" rtlCol="0">
            <a:spAutoFit/>
          </a:bodyPr>
          <a:lstStyle/>
          <a:p>
            <a:pPr defTabSz="363538">
              <a:tabLst>
                <a:tab pos="903288" algn="l"/>
                <a:tab pos="1077913" algn="l"/>
              </a:tabLst>
            </a:pPr>
            <a:r>
              <a:rPr lang="fr-FR" sz="2800" b="1" cap="small" dirty="0" smtClean="0">
                <a:solidFill>
                  <a:srgbClr val="FFFFFF"/>
                </a:solidFill>
              </a:rPr>
              <a:t>Allaitement maternel </a:t>
            </a:r>
            <a:r>
              <a:rPr lang="fr-FR" sz="2800" b="1" cap="small" dirty="0">
                <a:solidFill>
                  <a:srgbClr val="FFFFFF"/>
                </a:solidFill>
              </a:rPr>
              <a:t>/ </a:t>
            </a:r>
            <a:r>
              <a:rPr lang="fr-FR" sz="2800" b="1" cap="small" dirty="0" err="1">
                <a:solidFill>
                  <a:srgbClr val="FFFFFF"/>
                </a:solidFill>
              </a:rPr>
              <a:t>ANJE</a:t>
            </a:r>
            <a:endParaRPr lang="fr-FR" sz="2800" b="1" cap="small" dirty="0">
              <a:solidFill>
                <a:srgbClr val="FFFFFF"/>
              </a:solidFill>
            </a:endParaRPr>
          </a:p>
        </p:txBody>
      </p:sp>
      <p:sp>
        <p:nvSpPr>
          <p:cNvPr id="10" name="Title 3"/>
          <p:cNvSpPr>
            <a:spLocks noGrp="1"/>
          </p:cNvSpPr>
          <p:nvPr>
            <p:ph type="title"/>
          </p:nvPr>
        </p:nvSpPr>
        <p:spPr>
          <a:xfrm>
            <a:off x="85208" y="5073728"/>
            <a:ext cx="8753992" cy="1086417"/>
          </a:xfrm>
        </p:spPr>
        <p:txBody>
          <a:bodyPr>
            <a:noAutofit/>
          </a:bodyPr>
          <a:lstStyle/>
          <a:p>
            <a:pPr algn="r"/>
            <a:r>
              <a:rPr lang="fr-FR" dirty="0"/>
              <a:t>Quoi faire quand </a:t>
            </a:r>
            <a:r>
              <a:rPr lang="fr-FR" dirty="0" smtClean="0"/>
              <a:t>l’allaitement n’est </a:t>
            </a:r>
            <a:r>
              <a:rPr lang="fr-FR" dirty="0"/>
              <a:t>pas possible ?</a:t>
            </a:r>
          </a:p>
        </p:txBody>
      </p:sp>
      <p:sp>
        <p:nvSpPr>
          <p:cNvPr id="11" name="TextBox 3">
            <a:extLst>
              <a:ext uri="{FF2B5EF4-FFF2-40B4-BE49-F238E27FC236}">
                <a16:creationId xmlns:a16="http://schemas.microsoft.com/office/drawing/2014/main" xmlns="" id="{816193DE-5930-504A-A56F-03A32DC6381E}"/>
              </a:ext>
            </a:extLst>
          </p:cNvPr>
          <p:cNvSpPr txBox="1"/>
          <p:nvPr/>
        </p:nvSpPr>
        <p:spPr>
          <a:xfrm rot="19551211">
            <a:off x="217208" y="1633520"/>
            <a:ext cx="1651000" cy="369332"/>
          </a:xfrm>
          <a:prstGeom prst="rect">
            <a:avLst/>
          </a:prstGeom>
          <a:solidFill>
            <a:srgbClr val="FF0000"/>
          </a:solidFill>
        </p:spPr>
        <p:txBody>
          <a:bodyPr wrap="square" rtlCol="0">
            <a:spAutoFit/>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dirty="0">
                <a:solidFill>
                  <a:schemeClr val="bg1"/>
                </a:solidFill>
              </a:rPr>
              <a:t>OPTIONNELLE</a:t>
            </a: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2000" y="1201993"/>
            <a:ext cx="6807200" cy="3829050"/>
          </a:xfrm>
          <a:prstGeom prst="rect">
            <a:avLst/>
          </a:prstGeom>
        </p:spPr>
      </p:pic>
    </p:spTree>
    <p:extLst>
      <p:ext uri="{BB962C8B-B14F-4D97-AF65-F5344CB8AC3E}">
        <p14:creationId xmlns:p14="http://schemas.microsoft.com/office/powerpoint/2010/main" val="1287296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13</a:t>
            </a:fld>
            <a:endParaRPr lang="fr-FR">
              <a:solidFill>
                <a:srgbClr val="FFFFFF"/>
              </a:solidFill>
            </a:endParaRPr>
          </a:p>
        </p:txBody>
      </p:sp>
      <p:sp>
        <p:nvSpPr>
          <p:cNvPr id="7" name="Espace réservé du numéro de diapositive 3">
            <a:extLst>
              <a:ext uri="{FF2B5EF4-FFF2-40B4-BE49-F238E27FC236}">
                <a16:creationId xmlns:a16="http://schemas.microsoft.com/office/drawing/2014/main" xmlns=""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13</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92879"/>
            <a:ext cx="4787677" cy="523220"/>
          </a:xfrm>
          <a:prstGeom prst="rect">
            <a:avLst/>
          </a:prstGeom>
          <a:noFill/>
        </p:spPr>
        <p:txBody>
          <a:bodyPr wrap="square" rtlCol="0">
            <a:spAutoFit/>
          </a:bodyPr>
          <a:lstStyle/>
          <a:p>
            <a:pPr defTabSz="363538">
              <a:tabLst>
                <a:tab pos="903288" algn="l"/>
                <a:tab pos="1077913" algn="l"/>
              </a:tabLst>
            </a:pPr>
            <a:r>
              <a:rPr lang="fr-FR" sz="2800" b="1" cap="small" dirty="0" err="1" smtClean="0">
                <a:solidFill>
                  <a:srgbClr val="FFFFFF"/>
                </a:solidFill>
              </a:rPr>
              <a:t>Re</a:t>
            </a:r>
            <a:r>
              <a:rPr lang="fr-FR" sz="2800" b="1" cap="small" dirty="0" smtClean="0">
                <a:solidFill>
                  <a:srgbClr val="FFFFFF"/>
                </a:solidFill>
              </a:rPr>
              <a:t>-lactation / </a:t>
            </a:r>
            <a:r>
              <a:rPr lang="fr-FR" sz="2800" b="1" cap="small" dirty="0" err="1">
                <a:solidFill>
                  <a:srgbClr val="FFFFFF"/>
                </a:solidFill>
              </a:rPr>
              <a:t>ANJE</a:t>
            </a:r>
            <a:endParaRPr lang="fr-FR" sz="2800" b="1" cap="small" dirty="0">
              <a:solidFill>
                <a:srgbClr val="FFFFFF"/>
              </a:solidFill>
            </a:endParaRPr>
          </a:p>
        </p:txBody>
      </p:sp>
      <p:pic>
        <p:nvPicPr>
          <p:cNvPr id="10" name="Content Placeholder 4"/>
          <p:cNvPicPr>
            <a:picLocks noGrp="1" noChangeAspect="1"/>
          </p:cNvPicPr>
          <p:nvPr>
            <p:ph idx="1"/>
          </p:nvPr>
        </p:nvPicPr>
        <p:blipFill>
          <a:blip r:embed="rId5">
            <a:extLst>
              <a:ext uri="{28A0092B-C50C-407E-A947-70E740481C1C}">
                <a14:useLocalDpi xmlns:a14="http://schemas.microsoft.com/office/drawing/2010/main"/>
              </a:ext>
            </a:extLst>
          </a:blip>
          <a:srcRect/>
          <a:stretch>
            <a:fillRect/>
          </a:stretch>
        </p:blipFill>
        <p:spPr bwMode="auto">
          <a:xfrm>
            <a:off x="338735" y="1224583"/>
            <a:ext cx="2373358" cy="2448000"/>
          </a:xfrm>
          <a:prstGeom prst="rect">
            <a:avLst/>
          </a:prstGeom>
          <a:noFill/>
          <a:ln w="9525">
            <a:noFill/>
            <a:miter lim="800000"/>
            <a:headEnd/>
            <a:tailEnd/>
          </a:ln>
        </p:spPr>
      </p:pic>
      <p:sp>
        <p:nvSpPr>
          <p:cNvPr id="11" name="Rectangle 10"/>
          <p:cNvSpPr/>
          <p:nvPr/>
        </p:nvSpPr>
        <p:spPr>
          <a:xfrm>
            <a:off x="498988" y="3673566"/>
            <a:ext cx="1938095" cy="300082"/>
          </a:xfrm>
          <a:prstGeom prst="rect">
            <a:avLst/>
          </a:prstGeom>
        </p:spPr>
        <p:txBody>
          <a:bodyPr wrap="none">
            <a:spAutoFit/>
          </a:bodyPr>
          <a:lstStyle/>
          <a:p>
            <a:r>
              <a:rPr lang="fr-FR" sz="1350" b="1" dirty="0"/>
              <a:t>Méthode ‘drop’ et ‘</a:t>
            </a:r>
            <a:r>
              <a:rPr lang="fr-FR" sz="1350" b="1" dirty="0" err="1"/>
              <a:t>drip</a:t>
            </a:r>
            <a:r>
              <a:rPr lang="fr-FR" sz="1350" b="1" dirty="0"/>
              <a:t>’ </a:t>
            </a:r>
            <a:endParaRPr lang="fr-FR" sz="1350" dirty="0"/>
          </a:p>
        </p:txBody>
      </p:sp>
      <p:sp>
        <p:nvSpPr>
          <p:cNvPr id="18" name="Rectangle 17"/>
          <p:cNvSpPr/>
          <p:nvPr/>
        </p:nvSpPr>
        <p:spPr>
          <a:xfrm>
            <a:off x="2950769" y="3673566"/>
            <a:ext cx="2366738" cy="507831"/>
          </a:xfrm>
          <a:prstGeom prst="rect">
            <a:avLst/>
          </a:prstGeom>
        </p:spPr>
        <p:txBody>
          <a:bodyPr wrap="none">
            <a:spAutoFit/>
          </a:bodyPr>
          <a:lstStyle/>
          <a:p>
            <a:pPr algn="ctr"/>
            <a:r>
              <a:rPr lang="fr-FR" sz="1350" b="1" dirty="0"/>
              <a:t>Méthode de supplémentation </a:t>
            </a:r>
          </a:p>
          <a:p>
            <a:pPr algn="ctr"/>
            <a:r>
              <a:rPr lang="fr-FR" sz="1350" b="1" dirty="0"/>
              <a:t>par succion</a:t>
            </a:r>
            <a:endParaRPr lang="en-GB" sz="1350" dirty="0"/>
          </a:p>
        </p:txBody>
      </p:sp>
      <p:sp>
        <p:nvSpPr>
          <p:cNvPr id="19" name="Content Placeholder 2">
            <a:extLst>
              <a:ext uri="{FF2B5EF4-FFF2-40B4-BE49-F238E27FC236}">
                <a16:creationId xmlns:a16="http://schemas.microsoft.com/office/drawing/2014/main" xmlns="" id="{12F5C3E5-F7B8-6846-8314-B17722BE3425}"/>
              </a:ext>
            </a:extLst>
          </p:cNvPr>
          <p:cNvSpPr txBox="1">
            <a:spLocks/>
          </p:cNvSpPr>
          <p:nvPr/>
        </p:nvSpPr>
        <p:spPr>
          <a:xfrm>
            <a:off x="5496485" y="1203465"/>
            <a:ext cx="3489512" cy="247010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100" dirty="0">
                <a:solidFill>
                  <a:schemeClr val="accent1">
                    <a:lumMod val="50000"/>
                  </a:schemeClr>
                </a:solidFill>
              </a:rPr>
              <a:t>Permet à l’enfant de bénéficier d’une alimentation optimale et </a:t>
            </a:r>
            <a:r>
              <a:rPr lang="fr-FR" sz="2100" dirty="0" smtClean="0">
                <a:solidFill>
                  <a:schemeClr val="accent1">
                    <a:lumMod val="50000"/>
                  </a:schemeClr>
                </a:solidFill>
              </a:rPr>
              <a:t>protectrice</a:t>
            </a:r>
            <a:endParaRPr lang="fr-FR" sz="2100" dirty="0">
              <a:solidFill>
                <a:schemeClr val="accent1">
                  <a:lumMod val="50000"/>
                </a:schemeClr>
              </a:solidFill>
            </a:endParaRPr>
          </a:p>
          <a:p>
            <a:pPr marL="533400" lvl="1" indent="-266700"/>
            <a:r>
              <a:rPr lang="fr-FR" sz="1800" dirty="0">
                <a:solidFill>
                  <a:schemeClr val="tx1">
                    <a:lumMod val="75000"/>
                  </a:schemeClr>
                </a:solidFill>
              </a:rPr>
              <a:t>Sans dépendance d’un produit cher, de moindre qualité et potentiellement </a:t>
            </a:r>
            <a:r>
              <a:rPr lang="fr-FR" sz="1800" dirty="0" smtClean="0">
                <a:solidFill>
                  <a:schemeClr val="tx1">
                    <a:lumMod val="75000"/>
                  </a:schemeClr>
                </a:solidFill>
              </a:rPr>
              <a:t>dangereux</a:t>
            </a:r>
            <a:endParaRPr lang="fr-FR" sz="1800" dirty="0">
              <a:solidFill>
                <a:schemeClr val="tx1">
                  <a:lumMod val="75000"/>
                </a:schemeClr>
              </a:solidFill>
            </a:endParaRPr>
          </a:p>
        </p:txBody>
      </p:sp>
      <p:pic>
        <p:nvPicPr>
          <p:cNvPr id="20" name="Picture 5"/>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2738544" y="1224582"/>
            <a:ext cx="2746727" cy="2448000"/>
          </a:xfrm>
          <a:prstGeom prst="rect">
            <a:avLst/>
          </a:prstGeom>
          <a:noFill/>
          <a:ln w="9525">
            <a:noFill/>
            <a:miter lim="800000"/>
            <a:headEnd/>
            <a:tailEnd/>
          </a:ln>
        </p:spPr>
      </p:pic>
      <p:sp>
        <p:nvSpPr>
          <p:cNvPr id="2" name="Rectangle 1"/>
          <p:cNvSpPr/>
          <p:nvPr/>
        </p:nvSpPr>
        <p:spPr>
          <a:xfrm>
            <a:off x="440000" y="4565898"/>
            <a:ext cx="8178800" cy="1292662"/>
          </a:xfrm>
          <a:prstGeom prst="rect">
            <a:avLst/>
          </a:prstGeom>
        </p:spPr>
        <p:txBody>
          <a:bodyPr wrap="square">
            <a:spAutoFit/>
          </a:bodyPr>
          <a:lstStyle/>
          <a:p>
            <a:r>
              <a:rPr lang="fr-FR" sz="2100" dirty="0">
                <a:solidFill>
                  <a:srgbClr val="C00000"/>
                </a:solidFill>
              </a:rPr>
              <a:t>La </a:t>
            </a:r>
            <a:r>
              <a:rPr lang="fr-FR" sz="2100" dirty="0" err="1">
                <a:solidFill>
                  <a:srgbClr val="C00000"/>
                </a:solidFill>
              </a:rPr>
              <a:t>re</a:t>
            </a:r>
            <a:r>
              <a:rPr lang="fr-FR" sz="2100" dirty="0">
                <a:solidFill>
                  <a:srgbClr val="C00000"/>
                </a:solidFill>
              </a:rPr>
              <a:t>-lactation n'est pas recommandée si la mère est séropositive au VIH. </a:t>
            </a:r>
          </a:p>
          <a:p>
            <a:pPr marL="0" lvl="1"/>
            <a:r>
              <a:rPr lang="fr-FR" dirty="0">
                <a:solidFill>
                  <a:schemeClr val="accent5">
                    <a:lumMod val="50000"/>
                  </a:schemeClr>
                </a:solidFill>
              </a:rPr>
              <a:t>Si possible la mère devrait être testée pour le VIH et être confirmée séronégative avant de commencer </a:t>
            </a:r>
            <a:r>
              <a:rPr lang="fr-FR" dirty="0" smtClean="0">
                <a:solidFill>
                  <a:schemeClr val="accent5">
                    <a:lumMod val="50000"/>
                  </a:schemeClr>
                </a:solidFill>
              </a:rPr>
              <a:t>l’allaitement</a:t>
            </a:r>
            <a:endParaRPr lang="en-GB" dirty="0">
              <a:solidFill>
                <a:schemeClr val="accent5">
                  <a:lumMod val="50000"/>
                </a:schemeClr>
              </a:solidFill>
            </a:endParaRPr>
          </a:p>
        </p:txBody>
      </p:sp>
    </p:spTree>
    <p:extLst>
      <p:ext uri="{BB962C8B-B14F-4D97-AF65-F5344CB8AC3E}">
        <p14:creationId xmlns:p14="http://schemas.microsoft.com/office/powerpoint/2010/main" val="338186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500"/>
                            </p:stCondLst>
                            <p:childTnLst>
                              <p:par>
                                <p:cTn id="13" presetID="9"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childTnLst>
                          </p:cTn>
                        </p:par>
                        <p:par>
                          <p:cTn id="16" fill="hold">
                            <p:stCondLst>
                              <p:cond delay="2000"/>
                            </p:stCondLst>
                            <p:childTnLst>
                              <p:par>
                                <p:cTn id="17" presetID="9" presetClass="entr" presetSubtype="0"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dissolve">
                                      <p:cBhvr>
                                        <p:cTn id="19" dur="500"/>
                                        <p:tgtEl>
                                          <p:spTgt spid="20"/>
                                        </p:tgtEl>
                                      </p:cBhvr>
                                    </p:animEffect>
                                  </p:childTnLst>
                                </p:cTn>
                              </p:par>
                            </p:childTnLst>
                          </p:cTn>
                        </p:par>
                        <p:par>
                          <p:cTn id="20" fill="hold">
                            <p:stCondLst>
                              <p:cond delay="2500"/>
                            </p:stCondLst>
                            <p:childTnLst>
                              <p:par>
                                <p:cTn id="21" presetID="16" presetClass="entr" presetSubtype="21"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par>
                          <p:cTn id="24" fill="hold">
                            <p:stCondLst>
                              <p:cond delay="3500"/>
                            </p:stCondLst>
                            <p:childTnLst>
                              <p:par>
                                <p:cTn id="25" presetID="16" presetClass="entr" presetSubtype="21"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par>
                          <p:cTn id="28" fill="hold">
                            <p:stCondLst>
                              <p:cond delay="4000"/>
                            </p:stCondLst>
                            <p:childTnLst>
                              <p:par>
                                <p:cTn id="29" presetID="22" presetClass="entr" presetSubtype="8"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childTnLst>
                          </p:cTn>
                        </p:par>
                        <p:par>
                          <p:cTn id="32" fill="hold">
                            <p:stCondLst>
                              <p:cond delay="4500"/>
                            </p:stCondLst>
                            <p:childTnLst>
                              <p:par>
                                <p:cTn id="33" presetID="22" presetClass="entr" presetSubtype="8" fill="hold" grpId="0" nodeType="after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1" grpId="0"/>
      <p:bldP spid="18" grpId="0"/>
      <p:bldP spid="19"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14</a:t>
            </a:fld>
            <a:endParaRPr lang="fr-FR">
              <a:solidFill>
                <a:srgbClr val="FFFFFF"/>
              </a:solidFill>
            </a:endParaRPr>
          </a:p>
        </p:txBody>
      </p:sp>
      <p:sp>
        <p:nvSpPr>
          <p:cNvPr id="7" name="Espace réservé du numéro de diapositive 3">
            <a:extLst>
              <a:ext uri="{FF2B5EF4-FFF2-40B4-BE49-F238E27FC236}">
                <a16:creationId xmlns:a16="http://schemas.microsoft.com/office/drawing/2014/main" xmlns=""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14</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34121"/>
            <a:ext cx="4787677" cy="830997"/>
          </a:xfrm>
          <a:prstGeom prst="rect">
            <a:avLst/>
          </a:prstGeom>
          <a:noFill/>
        </p:spPr>
        <p:txBody>
          <a:bodyPr wrap="square" rtlCol="0">
            <a:spAutoFit/>
          </a:bodyPr>
          <a:lstStyle/>
          <a:p>
            <a:pPr defTabSz="363538">
              <a:tabLst>
                <a:tab pos="903288" algn="l"/>
                <a:tab pos="1077913" algn="l"/>
              </a:tabLst>
            </a:pPr>
            <a:r>
              <a:rPr lang="fr-FR" sz="2400" b="1" cap="small" dirty="0" smtClean="0">
                <a:solidFill>
                  <a:srgbClr val="FFFFFF"/>
                </a:solidFill>
              </a:rPr>
              <a:t>Risques de l’alimentation </a:t>
            </a:r>
            <a:r>
              <a:rPr lang="fr-FR" sz="2400" b="1" cap="small" dirty="0">
                <a:solidFill>
                  <a:srgbClr val="FFFFFF"/>
                </a:solidFill>
              </a:rPr>
              <a:t>artificielle</a:t>
            </a:r>
          </a:p>
        </p:txBody>
      </p:sp>
      <p:pic>
        <p:nvPicPr>
          <p:cNvPr id="10" name="Picture 2" descr="Children-at-a-roadside-sh-003">
            <a:extLst>
              <a:ext uri="{FF2B5EF4-FFF2-40B4-BE49-F238E27FC236}">
                <a16:creationId xmlns:a16="http://schemas.microsoft.com/office/drawing/2014/main" xmlns="" id="{EF17970C-B07D-CE49-9F20-ABAEC053A0B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816099" y="1430660"/>
            <a:ext cx="5619609" cy="449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15"/>
          <p:cNvSpPr>
            <a:spLocks/>
          </p:cNvSpPr>
          <p:nvPr/>
        </p:nvSpPr>
        <p:spPr bwMode="auto">
          <a:xfrm>
            <a:off x="358743" y="4642805"/>
            <a:ext cx="2046535" cy="861818"/>
          </a:xfrm>
          <a:prstGeom prst="rect">
            <a:avLst/>
          </a:prstGeom>
          <a:solidFill>
            <a:schemeClr val="accent3">
              <a:lumMod val="20000"/>
              <a:lumOff val="80000"/>
            </a:schemeClr>
          </a:solidFill>
          <a:ln>
            <a:solidFill>
              <a:schemeClr val="accent5">
                <a:lumMod val="50000"/>
              </a:schemeClr>
            </a:solidFill>
          </a:ln>
          <a:extLst/>
        </p:spPr>
        <p:txBody>
          <a:bodyPr lIns="38100" tIns="38100" rIns="65693" bIns="38100" anchor="ctr"/>
          <a:lstStyle/>
          <a:p>
            <a:pPr algn="ctr"/>
            <a:r>
              <a:rPr lang="fr-FR" sz="1500" dirty="0">
                <a:solidFill>
                  <a:srgbClr val="C00000"/>
                </a:solidFill>
                <a:ea typeface="Verdana Bold" pitchFamily="34" charset="0"/>
                <a:cs typeface="Verdana Bold" pitchFamily="34" charset="0"/>
                <a:sym typeface="Verdana Bold" pitchFamily="34" charset="0"/>
              </a:rPr>
              <a:t>Les laits de substitution ne sont pas stériles</a:t>
            </a:r>
          </a:p>
        </p:txBody>
      </p:sp>
      <p:sp>
        <p:nvSpPr>
          <p:cNvPr id="25" name="Rectangle 18"/>
          <p:cNvSpPr>
            <a:spLocks/>
          </p:cNvSpPr>
          <p:nvPr/>
        </p:nvSpPr>
        <p:spPr bwMode="auto">
          <a:xfrm>
            <a:off x="3392605" y="914261"/>
            <a:ext cx="2724818" cy="641961"/>
          </a:xfrm>
          <a:prstGeom prst="rect">
            <a:avLst/>
          </a:prstGeom>
          <a:solidFill>
            <a:schemeClr val="accent1">
              <a:lumMod val="20000"/>
              <a:lumOff val="80000"/>
            </a:schemeClr>
          </a:solidFill>
          <a:ln>
            <a:solidFill>
              <a:schemeClr val="accent1">
                <a:lumMod val="50000"/>
              </a:schemeClr>
            </a:solidFill>
          </a:ln>
          <a:extLst/>
        </p:spPr>
        <p:txBody>
          <a:bodyPr lIns="38100" tIns="38100" rIns="65802" bIns="38100" anchor="ctr"/>
          <a:lstStyle/>
          <a:p>
            <a:pPr algn="ctr"/>
            <a:r>
              <a:rPr lang="fr-FR" sz="1500" dirty="0">
                <a:solidFill>
                  <a:srgbClr val="C00000"/>
                </a:solidFill>
                <a:ea typeface="Verdana Bold" pitchFamily="34" charset="0"/>
                <a:cs typeface="Verdana Bold" pitchFamily="34" charset="0"/>
                <a:sym typeface="Verdana Bold" pitchFamily="34" charset="0"/>
              </a:rPr>
              <a:t>Augmente l’insécurité alimentaire et la dépendance</a:t>
            </a:r>
          </a:p>
        </p:txBody>
      </p:sp>
      <p:sp>
        <p:nvSpPr>
          <p:cNvPr id="28" name="Rectangle 25"/>
          <p:cNvSpPr>
            <a:spLocks/>
          </p:cNvSpPr>
          <p:nvPr/>
        </p:nvSpPr>
        <p:spPr bwMode="auto">
          <a:xfrm>
            <a:off x="6696743" y="4345429"/>
            <a:ext cx="2198814" cy="728285"/>
          </a:xfrm>
          <a:prstGeom prst="rect">
            <a:avLst/>
          </a:prstGeom>
          <a:solidFill>
            <a:schemeClr val="accent5">
              <a:lumMod val="20000"/>
              <a:lumOff val="80000"/>
            </a:schemeClr>
          </a:solidFill>
          <a:ln>
            <a:solidFill>
              <a:schemeClr val="accent4">
                <a:lumMod val="50000"/>
              </a:schemeClr>
            </a:solidFill>
          </a:ln>
          <a:extLst/>
        </p:spPr>
        <p:txBody>
          <a:bodyPr lIns="38100" tIns="38100" rIns="65909" bIns="38100" anchor="ctr"/>
          <a:lstStyle/>
          <a:p>
            <a:pPr algn="ctr"/>
            <a:r>
              <a:rPr lang="fr-FR" sz="1500" dirty="0">
                <a:solidFill>
                  <a:srgbClr val="C00000"/>
                </a:solidFill>
                <a:ea typeface="Verdana Bold" pitchFamily="34" charset="0"/>
                <a:cs typeface="Verdana Bold" pitchFamily="34" charset="0"/>
                <a:sym typeface="Verdana Bold" pitchFamily="34" charset="0"/>
              </a:rPr>
              <a:t>Les biberons sont une source supplémentaire d’infection</a:t>
            </a:r>
          </a:p>
        </p:txBody>
      </p:sp>
      <p:sp>
        <p:nvSpPr>
          <p:cNvPr id="31" name="Rectangle 28"/>
          <p:cNvSpPr>
            <a:spLocks/>
          </p:cNvSpPr>
          <p:nvPr/>
        </p:nvSpPr>
        <p:spPr bwMode="auto">
          <a:xfrm>
            <a:off x="6696742" y="1843806"/>
            <a:ext cx="2113756" cy="619125"/>
          </a:xfrm>
          <a:prstGeom prst="rect">
            <a:avLst/>
          </a:prstGeom>
          <a:solidFill>
            <a:schemeClr val="accent6">
              <a:lumMod val="20000"/>
              <a:lumOff val="80000"/>
            </a:schemeClr>
          </a:solidFill>
          <a:ln>
            <a:solidFill>
              <a:schemeClr val="accent6">
                <a:lumMod val="50000"/>
              </a:schemeClr>
            </a:solidFill>
          </a:ln>
          <a:extLst/>
        </p:spPr>
        <p:txBody>
          <a:bodyPr lIns="38100" tIns="38100" rIns="65425" bIns="38100" anchor="ctr"/>
          <a:lstStyle/>
          <a:p>
            <a:pPr algn="ctr"/>
            <a:r>
              <a:rPr lang="fr-FR" sz="1500" dirty="0">
                <a:solidFill>
                  <a:srgbClr val="C00000"/>
                </a:solidFill>
                <a:ea typeface="Verdana Bold" pitchFamily="34" charset="0"/>
                <a:cs typeface="Verdana Bold" pitchFamily="34" charset="0"/>
                <a:sym typeface="Verdana Bold" pitchFamily="34" charset="0"/>
              </a:rPr>
              <a:t>Chère en temps, moyens et soins</a:t>
            </a:r>
          </a:p>
        </p:txBody>
      </p:sp>
      <p:sp>
        <p:nvSpPr>
          <p:cNvPr id="19" name="Rectangle 12"/>
          <p:cNvSpPr>
            <a:spLocks/>
          </p:cNvSpPr>
          <p:nvPr/>
        </p:nvSpPr>
        <p:spPr bwMode="auto">
          <a:xfrm>
            <a:off x="358743" y="1663243"/>
            <a:ext cx="1876425" cy="521767"/>
          </a:xfrm>
          <a:prstGeom prst="rect">
            <a:avLst/>
          </a:prstGeom>
          <a:solidFill>
            <a:schemeClr val="tx2">
              <a:lumMod val="20000"/>
              <a:lumOff val="80000"/>
            </a:schemeClr>
          </a:solidFill>
          <a:ln>
            <a:solidFill>
              <a:schemeClr val="tx2">
                <a:lumMod val="50000"/>
              </a:schemeClr>
            </a:solidFill>
          </a:ln>
          <a:extLst/>
        </p:spPr>
        <p:txBody>
          <a:bodyPr lIns="38100" tIns="38100" rIns="65960" bIns="38100" anchor="ctr"/>
          <a:lstStyle/>
          <a:p>
            <a:pPr algn="ctr"/>
            <a:r>
              <a:rPr lang="fr-FR" sz="1500" dirty="0">
                <a:solidFill>
                  <a:srgbClr val="C00000"/>
                </a:solidFill>
                <a:ea typeface="Verdana Bold" pitchFamily="34" charset="0"/>
                <a:cs typeface="Verdana Bold" pitchFamily="34" charset="0"/>
                <a:sym typeface="Verdana Bold" pitchFamily="34" charset="0"/>
              </a:rPr>
              <a:t>Pas de protection active</a:t>
            </a:r>
          </a:p>
        </p:txBody>
      </p:sp>
    </p:spTree>
    <p:extLst>
      <p:ext uri="{BB962C8B-B14F-4D97-AF65-F5344CB8AC3E}">
        <p14:creationId xmlns:p14="http://schemas.microsoft.com/office/powerpoint/2010/main" val="2819118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checkerboard(across)">
                                      <p:cBhvr>
                                        <p:cTn id="20" dur="500"/>
                                        <p:tgtEl>
                                          <p:spTgt spid="19"/>
                                        </p:tgtEl>
                                      </p:cBhvr>
                                    </p:animEffect>
                                  </p:childTnLst>
                                </p:cTn>
                              </p:par>
                            </p:childTnLst>
                          </p:cTn>
                        </p:par>
                        <p:par>
                          <p:cTn id="21" fill="hold">
                            <p:stCondLst>
                              <p:cond delay="500"/>
                            </p:stCondLst>
                            <p:childTnLst>
                              <p:par>
                                <p:cTn id="22" presetID="5" presetClass="entr" presetSubtype="10"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checkerboard(across)">
                                      <p:cBhvr>
                                        <p:cTn id="24" dur="500"/>
                                        <p:tgtEl>
                                          <p:spTgt spid="22"/>
                                        </p:tgtEl>
                                      </p:cBhvr>
                                    </p:animEffect>
                                  </p:childTnLst>
                                </p:cTn>
                              </p:par>
                            </p:childTnLst>
                          </p:cTn>
                        </p:par>
                        <p:par>
                          <p:cTn id="25" fill="hold">
                            <p:stCondLst>
                              <p:cond delay="1000"/>
                            </p:stCondLst>
                            <p:childTnLst>
                              <p:par>
                                <p:cTn id="26" presetID="5" presetClass="entr" presetSubtype="10" fill="hold" grpId="0" nodeType="after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checkerboard(across)">
                                      <p:cBhvr>
                                        <p:cTn id="28" dur="500"/>
                                        <p:tgtEl>
                                          <p:spTgt spid="25"/>
                                        </p:tgtEl>
                                      </p:cBhvr>
                                    </p:animEffect>
                                  </p:childTnLst>
                                </p:cTn>
                              </p:par>
                            </p:childTnLst>
                          </p:cTn>
                        </p:par>
                        <p:par>
                          <p:cTn id="29" fill="hold">
                            <p:stCondLst>
                              <p:cond delay="1500"/>
                            </p:stCondLst>
                            <p:childTnLst>
                              <p:par>
                                <p:cTn id="30" presetID="5" presetClass="entr" presetSubtype="10" fill="hold" grpId="0" nodeType="after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checkerboard(across)">
                                      <p:cBhvr>
                                        <p:cTn id="32" dur="500"/>
                                        <p:tgtEl>
                                          <p:spTgt spid="31"/>
                                        </p:tgtEl>
                                      </p:cBhvr>
                                    </p:animEffect>
                                  </p:childTnLst>
                                </p:cTn>
                              </p:par>
                            </p:childTnLst>
                          </p:cTn>
                        </p:par>
                        <p:par>
                          <p:cTn id="33" fill="hold">
                            <p:stCondLst>
                              <p:cond delay="2000"/>
                            </p:stCondLst>
                            <p:childTnLst>
                              <p:par>
                                <p:cTn id="34" presetID="5" presetClass="entr" presetSubtype="10" fill="hold" grpId="0" nodeType="after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checkerboard(across)">
                                      <p:cBhvr>
                                        <p:cTn id="3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2" grpId="0" animBg="1"/>
      <p:bldP spid="25" grpId="0" animBg="1"/>
      <p:bldP spid="28" grpId="0" animBg="1"/>
      <p:bldP spid="31"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15</a:t>
            </a:fld>
            <a:endParaRPr lang="fr-FR">
              <a:solidFill>
                <a:srgbClr val="FFFFFF"/>
              </a:solidFill>
            </a:endParaRPr>
          </a:p>
        </p:txBody>
      </p:sp>
      <p:sp>
        <p:nvSpPr>
          <p:cNvPr id="7" name="Espace réservé du numéro de diapositive 3">
            <a:extLst>
              <a:ext uri="{FF2B5EF4-FFF2-40B4-BE49-F238E27FC236}">
                <a16:creationId xmlns:a16="http://schemas.microsoft.com/office/drawing/2014/main" xmlns=""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15</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29379"/>
            <a:ext cx="4787677" cy="707886"/>
          </a:xfrm>
          <a:prstGeom prst="rect">
            <a:avLst/>
          </a:prstGeom>
          <a:noFill/>
        </p:spPr>
        <p:txBody>
          <a:bodyPr wrap="square" rtlCol="0">
            <a:spAutoFit/>
          </a:bodyPr>
          <a:lstStyle/>
          <a:p>
            <a:pPr defTabSz="363538">
              <a:tabLst>
                <a:tab pos="903288" algn="l"/>
                <a:tab pos="1077913" algn="l"/>
              </a:tabLst>
            </a:pPr>
            <a:r>
              <a:rPr lang="fr-FR" sz="2000" b="1" cap="small" dirty="0">
                <a:solidFill>
                  <a:srgbClr val="FFFFFF"/>
                </a:solidFill>
              </a:rPr>
              <a:t>Calendrier et pratiques adéquates pour </a:t>
            </a:r>
            <a:br>
              <a:rPr lang="fr-FR" sz="2000" b="1" cap="small" dirty="0">
                <a:solidFill>
                  <a:srgbClr val="FFFFFF"/>
                </a:solidFill>
              </a:rPr>
            </a:br>
            <a:r>
              <a:rPr lang="fr-FR" sz="2000" b="1" cap="small" dirty="0">
                <a:solidFill>
                  <a:srgbClr val="FFFFFF"/>
                </a:solidFill>
              </a:rPr>
              <a:t>l’alimentation de complément</a:t>
            </a:r>
          </a:p>
        </p:txBody>
      </p:sp>
      <p:pic>
        <p:nvPicPr>
          <p:cNvPr id="2" name="Image 1"/>
          <p:cNvPicPr>
            <a:picLocks noChangeAspect="1"/>
          </p:cNvPicPr>
          <p:nvPr/>
        </p:nvPicPr>
        <p:blipFill>
          <a:blip r:embed="rId5"/>
          <a:stretch>
            <a:fillRect/>
          </a:stretch>
        </p:blipFill>
        <p:spPr>
          <a:xfrm>
            <a:off x="235617" y="2552505"/>
            <a:ext cx="8707914" cy="2616200"/>
          </a:xfrm>
          <a:prstGeom prst="rect">
            <a:avLst/>
          </a:prstGeom>
        </p:spPr>
      </p:pic>
      <p:sp>
        <p:nvSpPr>
          <p:cNvPr id="11" name="Title 3"/>
          <p:cNvSpPr>
            <a:spLocks noGrp="1"/>
          </p:cNvSpPr>
          <p:nvPr>
            <p:ph type="title"/>
          </p:nvPr>
        </p:nvSpPr>
        <p:spPr>
          <a:xfrm>
            <a:off x="276575" y="1233692"/>
            <a:ext cx="8666956" cy="802730"/>
          </a:xfrm>
        </p:spPr>
        <p:txBody>
          <a:bodyPr>
            <a:noAutofit/>
          </a:bodyPr>
          <a:lstStyle/>
          <a:p>
            <a:pPr algn="r"/>
            <a:r>
              <a:rPr lang="fr-FR" sz="2800" dirty="0"/>
              <a:t>Calendrier et pratiques adéquates pour </a:t>
            </a:r>
            <a:br>
              <a:rPr lang="fr-FR" sz="2800" dirty="0"/>
            </a:br>
            <a:r>
              <a:rPr lang="fr-FR" sz="2800" dirty="0"/>
              <a:t>l’alimentation de complément</a:t>
            </a:r>
          </a:p>
        </p:txBody>
      </p:sp>
      <p:sp>
        <p:nvSpPr>
          <p:cNvPr id="18" name="Text Placeholder 2">
            <a:extLst>
              <a:ext uri="{FF2B5EF4-FFF2-40B4-BE49-F238E27FC236}">
                <a16:creationId xmlns:a16="http://schemas.microsoft.com/office/drawing/2014/main" xmlns="" id="{F6A9E156-B90B-CB4A-8902-D74787C0D7EF}"/>
              </a:ext>
            </a:extLst>
          </p:cNvPr>
          <p:cNvSpPr txBox="1">
            <a:spLocks/>
          </p:cNvSpPr>
          <p:nvPr/>
        </p:nvSpPr>
        <p:spPr>
          <a:xfrm>
            <a:off x="363288" y="5761871"/>
            <a:ext cx="8810607" cy="55295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FR" sz="2400" dirty="0" smtClean="0"/>
              <a:t>Travail en groupes et présentation en plénière  </a:t>
            </a:r>
            <a:endParaRPr lang="fr-FR" sz="2400" dirty="0">
              <a:cs typeface="Arial" pitchFamily="34" charset="0"/>
            </a:endParaRPr>
          </a:p>
        </p:txBody>
      </p:sp>
      <p:sp>
        <p:nvSpPr>
          <p:cNvPr id="19" name="TextBox 3">
            <a:extLst>
              <a:ext uri="{FF2B5EF4-FFF2-40B4-BE49-F238E27FC236}">
                <a16:creationId xmlns:a16="http://schemas.microsoft.com/office/drawing/2014/main" xmlns="" id="{816193DE-5930-504A-A56F-03A32DC6381E}"/>
              </a:ext>
            </a:extLst>
          </p:cNvPr>
          <p:cNvSpPr txBox="1"/>
          <p:nvPr/>
        </p:nvSpPr>
        <p:spPr>
          <a:xfrm rot="1943258">
            <a:off x="7479417" y="2424588"/>
            <a:ext cx="1844410" cy="369332"/>
          </a:xfrm>
          <a:prstGeom prst="rect">
            <a:avLst/>
          </a:prstGeom>
          <a:solidFill>
            <a:srgbClr val="FF0000"/>
          </a:solidFill>
        </p:spPr>
        <p:txBody>
          <a:bodyPr wrap="square" rtlCol="0">
            <a:spAutoFit/>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dirty="0">
                <a:solidFill>
                  <a:schemeClr val="bg1"/>
                </a:solidFill>
              </a:rPr>
              <a:t>OPTIONNELLE</a:t>
            </a:r>
          </a:p>
        </p:txBody>
      </p:sp>
    </p:spTree>
    <p:extLst>
      <p:ext uri="{BB962C8B-B14F-4D97-AF65-F5344CB8AC3E}">
        <p14:creationId xmlns:p14="http://schemas.microsoft.com/office/powerpoint/2010/main" val="1556013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dissolv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1" grpId="0"/>
      <p:bldP spid="18" grpId="0"/>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p:cNvPicPr>
          <p:nvPr/>
        </p:nvPicPr>
        <p:blipFill rotWithShape="1">
          <a:blip r:embed="rId3" cstate="email">
            <a:extLst>
              <a:ext uri="{28A0092B-C50C-407E-A947-70E740481C1C}">
                <a14:useLocalDpi xmlns:a14="http://schemas.microsoft.com/office/drawing/2010/main"/>
              </a:ext>
            </a:extLst>
          </a:blip>
          <a:srcRect t="-3438"/>
          <a:stretch/>
        </p:blipFill>
        <p:spPr>
          <a:xfrm>
            <a:off x="4272456" y="1616274"/>
            <a:ext cx="3295103" cy="4544497"/>
          </a:xfrm>
          <a:prstGeom prst="rect">
            <a:avLst/>
          </a:prstGeom>
        </p:spPr>
      </p:pic>
      <p:pic>
        <p:nvPicPr>
          <p:cNvPr id="18" name="Picture 4"/>
          <p:cNvPicPr>
            <a:picLocks noChangeAspect="1"/>
          </p:cNvPicPr>
          <p:nvPr/>
        </p:nvPicPr>
        <p:blipFill rotWithShape="1">
          <a:blip r:embed="rId4" cstate="email">
            <a:extLst>
              <a:ext uri="{28A0092B-C50C-407E-A947-70E740481C1C}">
                <a14:useLocalDpi xmlns:a14="http://schemas.microsoft.com/office/drawing/2010/main"/>
              </a:ext>
            </a:extLst>
          </a:blip>
          <a:srcRect b="-375"/>
          <a:stretch/>
        </p:blipFill>
        <p:spPr>
          <a:xfrm>
            <a:off x="843456" y="1765113"/>
            <a:ext cx="3295103" cy="4409946"/>
          </a:xfrm>
          <a:prstGeom prst="rect">
            <a:avLst/>
          </a:prstGeom>
        </p:spPr>
      </p:pic>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16</a:t>
            </a:fld>
            <a:endParaRPr lang="fr-FR">
              <a:solidFill>
                <a:srgbClr val="FFFFFF"/>
              </a:solidFill>
            </a:endParaRPr>
          </a:p>
        </p:txBody>
      </p:sp>
      <p:sp>
        <p:nvSpPr>
          <p:cNvPr id="7" name="Espace réservé du numéro de diapositive 3">
            <a:extLst>
              <a:ext uri="{FF2B5EF4-FFF2-40B4-BE49-F238E27FC236}">
                <a16:creationId xmlns:a16="http://schemas.microsoft.com/office/drawing/2014/main" xmlns=""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16</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46821"/>
            <a:ext cx="4787677" cy="830997"/>
          </a:xfrm>
          <a:prstGeom prst="rect">
            <a:avLst/>
          </a:prstGeom>
          <a:noFill/>
        </p:spPr>
        <p:txBody>
          <a:bodyPr wrap="square" rtlCol="0">
            <a:spAutoFit/>
          </a:bodyPr>
          <a:lstStyle/>
          <a:p>
            <a:pPr defTabSz="363538">
              <a:tabLst>
                <a:tab pos="903288" algn="l"/>
                <a:tab pos="1077913" algn="l"/>
              </a:tabLst>
            </a:pPr>
            <a:r>
              <a:rPr lang="fr-FR" sz="2400" b="1" cap="small" dirty="0">
                <a:solidFill>
                  <a:srgbClr val="FFFFFF"/>
                </a:solidFill>
              </a:rPr>
              <a:t>soutien a l’alimentation complémentaire</a:t>
            </a:r>
          </a:p>
        </p:txBody>
      </p:sp>
      <p:sp>
        <p:nvSpPr>
          <p:cNvPr id="2" name="Rectangle 1"/>
          <p:cNvSpPr/>
          <p:nvPr/>
        </p:nvSpPr>
        <p:spPr>
          <a:xfrm>
            <a:off x="2195737" y="1025899"/>
            <a:ext cx="6978158" cy="646331"/>
          </a:xfrm>
          <a:prstGeom prst="rect">
            <a:avLst/>
          </a:prstGeom>
        </p:spPr>
        <p:txBody>
          <a:bodyPr wrap="square">
            <a:spAutoFit/>
          </a:bodyPr>
          <a:lstStyle/>
          <a:p>
            <a:r>
              <a:rPr lang="fr-FR" b="1" dirty="0" smtClean="0">
                <a:solidFill>
                  <a:schemeClr val="accent5">
                    <a:lumMod val="50000"/>
                  </a:schemeClr>
                </a:solidFill>
              </a:rPr>
              <a:t>Assurer </a:t>
            </a:r>
            <a:r>
              <a:rPr lang="fr-FR" b="1" dirty="0">
                <a:solidFill>
                  <a:schemeClr val="accent5">
                    <a:lumMod val="50000"/>
                  </a:schemeClr>
                </a:solidFill>
              </a:rPr>
              <a:t>en fonction de l'âge un accès sûr et permanent </a:t>
            </a:r>
            <a:r>
              <a:rPr lang="en-GB" b="1" dirty="0">
                <a:solidFill>
                  <a:schemeClr val="accent5">
                    <a:lumMod val="50000"/>
                  </a:schemeClr>
                </a:solidFill>
              </a:rPr>
              <a:t>à</a:t>
            </a:r>
            <a:r>
              <a:rPr lang="en-US" b="1" dirty="0">
                <a:solidFill>
                  <a:schemeClr val="accent5">
                    <a:lumMod val="50000"/>
                  </a:schemeClr>
                </a:solidFill>
              </a:rPr>
              <a:t> </a:t>
            </a:r>
            <a:r>
              <a:rPr lang="fr-FR" b="1" dirty="0">
                <a:solidFill>
                  <a:schemeClr val="accent5">
                    <a:lumMod val="50000"/>
                  </a:schemeClr>
                </a:solidFill>
              </a:rPr>
              <a:t>des aliments de complément adaptés aux besoins</a:t>
            </a:r>
            <a:endParaRPr lang="fr-FR" dirty="0">
              <a:solidFill>
                <a:schemeClr val="accent5">
                  <a:lumMod val="50000"/>
                </a:schemeClr>
              </a:solidFill>
            </a:endParaRPr>
          </a:p>
        </p:txBody>
      </p:sp>
      <p:sp>
        <p:nvSpPr>
          <p:cNvPr id="3" name="Flèche droite rayée 2"/>
          <p:cNvSpPr/>
          <p:nvPr/>
        </p:nvSpPr>
        <p:spPr>
          <a:xfrm>
            <a:off x="599090" y="1204052"/>
            <a:ext cx="1213944" cy="290024"/>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11148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dissolve">
                                      <p:cBhvr>
                                        <p:cTn id="23" dur="500"/>
                                        <p:tgtEl>
                                          <p:spTgt spid="18"/>
                                        </p:tgtEl>
                                      </p:cBhvr>
                                    </p:animEffect>
                                  </p:childTnLst>
                                </p:cTn>
                              </p:par>
                            </p:childTnLst>
                          </p:cTn>
                        </p:par>
                        <p:par>
                          <p:cTn id="24" fill="hold">
                            <p:stCondLst>
                              <p:cond delay="2500"/>
                            </p:stCondLst>
                            <p:childTnLst>
                              <p:par>
                                <p:cTn id="25" presetID="9"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dissolv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17</a:t>
            </a:fld>
            <a:endParaRPr lang="fr-FR">
              <a:solidFill>
                <a:srgbClr val="FFFFFF"/>
              </a:solidFill>
            </a:endParaRPr>
          </a:p>
        </p:txBody>
      </p:sp>
      <p:sp>
        <p:nvSpPr>
          <p:cNvPr id="7" name="Espace réservé du numéro de diapositive 3">
            <a:extLst>
              <a:ext uri="{FF2B5EF4-FFF2-40B4-BE49-F238E27FC236}">
                <a16:creationId xmlns:a16="http://schemas.microsoft.com/office/drawing/2014/main" xmlns=""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17</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124410"/>
            <a:ext cx="4787677" cy="461665"/>
          </a:xfrm>
          <a:prstGeom prst="rect">
            <a:avLst/>
          </a:prstGeom>
          <a:noFill/>
        </p:spPr>
        <p:txBody>
          <a:bodyPr wrap="square" rtlCol="0">
            <a:spAutoFit/>
          </a:bodyPr>
          <a:lstStyle/>
          <a:p>
            <a:pPr defTabSz="363538">
              <a:tabLst>
                <a:tab pos="903288" algn="l"/>
                <a:tab pos="1077913" algn="l"/>
              </a:tabLst>
            </a:pPr>
            <a:r>
              <a:rPr lang="fr-FR" sz="2400" b="1" cap="small" dirty="0">
                <a:solidFill>
                  <a:srgbClr val="FFFFFF"/>
                </a:solidFill>
              </a:rPr>
              <a:t>Interventions spécifiques / </a:t>
            </a:r>
            <a:r>
              <a:rPr lang="fr-FR" sz="2400" b="1" cap="small" dirty="0" err="1">
                <a:solidFill>
                  <a:srgbClr val="FFFFFF"/>
                </a:solidFill>
              </a:rPr>
              <a:t>ANJE</a:t>
            </a:r>
            <a:endParaRPr lang="fr-FR" sz="2400" b="1" cap="small" dirty="0">
              <a:solidFill>
                <a:srgbClr val="FFFFFF"/>
              </a:solidFill>
            </a:endParaRPr>
          </a:p>
        </p:txBody>
      </p:sp>
      <p:sp>
        <p:nvSpPr>
          <p:cNvPr id="10" name="Title 1"/>
          <p:cNvSpPr>
            <a:spLocks noGrp="1"/>
          </p:cNvSpPr>
          <p:nvPr>
            <p:ph type="title"/>
          </p:nvPr>
        </p:nvSpPr>
        <p:spPr>
          <a:xfrm>
            <a:off x="628650" y="999249"/>
            <a:ext cx="8381206" cy="994172"/>
          </a:xfr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rtlCol="0" anchor="ctr" anchorCtr="0" compatLnSpc="1">
            <a:prstTxWarp prst="textNoShape">
              <a:avLst/>
            </a:prstTxWarp>
            <a:normAutofit/>
          </a:bodyPr>
          <a:lstStyle/>
          <a:p>
            <a:pPr algn="l"/>
            <a:r>
              <a:rPr lang="fr-FR" sz="2400" b="1" dirty="0"/>
              <a:t>Causes fréquentes des pratiques non optimales de l’ANJE dans le contexte d’URGENCE</a:t>
            </a:r>
            <a:endParaRPr lang="en-US" sz="2400" b="1" dirty="0"/>
          </a:p>
        </p:txBody>
      </p:sp>
      <p:sp>
        <p:nvSpPr>
          <p:cNvPr id="11" name="Content Placeholder 2"/>
          <p:cNvSpPr>
            <a:spLocks noGrp="1"/>
          </p:cNvSpPr>
          <p:nvPr>
            <p:ph idx="1"/>
          </p:nvPr>
        </p:nvSpPr>
        <p:spPr>
          <a:xfrm>
            <a:off x="331076" y="2135411"/>
            <a:ext cx="8445073" cy="4144401"/>
          </a:xfrm>
        </p:spPr>
        <p:txBody>
          <a:bodyPr anchor="t">
            <a:noAutofit/>
          </a:bodyPr>
          <a:lstStyle/>
          <a:p>
            <a:pPr>
              <a:buFont typeface="Arial" panose="020B0604020202020204" pitchFamily="34" charset="0"/>
              <a:buChar char="•"/>
            </a:pPr>
            <a:r>
              <a:rPr lang="fr-FR" sz="2000" b="1" dirty="0">
                <a:solidFill>
                  <a:srgbClr val="0070C0"/>
                </a:solidFill>
              </a:rPr>
              <a:t>Faibles taux des pratiques d’allaitement maternel avant la survenue de l’urgence</a:t>
            </a:r>
          </a:p>
          <a:p>
            <a:r>
              <a:rPr lang="fr-FR" sz="2000" b="1" dirty="0">
                <a:solidFill>
                  <a:schemeClr val="accent4">
                    <a:lumMod val="75000"/>
                  </a:schemeClr>
                </a:solidFill>
              </a:rPr>
              <a:t>Persistance d’idées fausses sur la capacité des mères à allaiter leurs </a:t>
            </a:r>
            <a:r>
              <a:rPr lang="fr-FR" sz="2000" b="1" dirty="0" smtClean="0">
                <a:solidFill>
                  <a:schemeClr val="accent4">
                    <a:lumMod val="75000"/>
                  </a:schemeClr>
                </a:solidFill>
              </a:rPr>
              <a:t>enfants</a:t>
            </a:r>
            <a:endParaRPr lang="fr-FR" sz="2000" b="1" dirty="0">
              <a:solidFill>
                <a:schemeClr val="accent4">
                  <a:lumMod val="75000"/>
                </a:schemeClr>
              </a:solidFill>
            </a:endParaRPr>
          </a:p>
          <a:p>
            <a:pPr>
              <a:buFont typeface="Arial" panose="020B0604020202020204" pitchFamily="34" charset="0"/>
              <a:buChar char="•"/>
            </a:pPr>
            <a:r>
              <a:rPr lang="fr-FR" sz="2000" b="1" dirty="0">
                <a:solidFill>
                  <a:schemeClr val="accent6">
                    <a:lumMod val="50000"/>
                  </a:schemeClr>
                </a:solidFill>
              </a:rPr>
              <a:t>Régimes alimentaires monotones et peu diversifiés et consommation limitée de liquides </a:t>
            </a:r>
          </a:p>
          <a:p>
            <a:pPr lvl="1"/>
            <a:r>
              <a:rPr lang="fr-FR" sz="1600" b="1" dirty="0">
                <a:solidFill>
                  <a:schemeClr val="accent6">
                    <a:lumMod val="50000"/>
                  </a:schemeClr>
                </a:solidFill>
              </a:rPr>
              <a:t>Dépenses d’énergie plus élevées</a:t>
            </a:r>
          </a:p>
          <a:p>
            <a:pPr lvl="1"/>
            <a:r>
              <a:rPr lang="fr-FR" sz="1600" b="1" dirty="0">
                <a:solidFill>
                  <a:schemeClr val="accent6">
                    <a:lumMod val="50000"/>
                  </a:schemeClr>
                </a:solidFill>
              </a:rPr>
              <a:t>Manque d’accès à des suppléments ou aliments fortifiés</a:t>
            </a:r>
          </a:p>
          <a:p>
            <a:pPr>
              <a:buFont typeface="Arial" panose="020B0604020202020204" pitchFamily="34" charset="0"/>
              <a:buChar char="•"/>
            </a:pPr>
            <a:r>
              <a:rPr lang="fr-FR" sz="2000" b="1" dirty="0">
                <a:solidFill>
                  <a:schemeClr val="accent5">
                    <a:lumMod val="50000"/>
                  </a:schemeClr>
                </a:solidFill>
              </a:rPr>
              <a:t>Dons de substituts de lait maternel (SLM) et de matériel qui favorisent l'alimentation artificielle</a:t>
            </a:r>
          </a:p>
          <a:p>
            <a:pPr>
              <a:buFont typeface="Arial" panose="020B0604020202020204" pitchFamily="34" charset="0"/>
              <a:buChar char="•"/>
            </a:pPr>
            <a:r>
              <a:rPr lang="fr-FR" sz="2000" b="1" dirty="0">
                <a:solidFill>
                  <a:schemeClr val="accent4">
                    <a:lumMod val="75000"/>
                  </a:schemeClr>
                </a:solidFill>
              </a:rPr>
              <a:t>Manque de personnels qualifiés pour soutenir les soins de santé  et de nutrition</a:t>
            </a:r>
          </a:p>
        </p:txBody>
      </p:sp>
    </p:spTree>
    <p:extLst>
      <p:ext uri="{BB962C8B-B14F-4D97-AF65-F5344CB8AC3E}">
        <p14:creationId xmlns:p14="http://schemas.microsoft.com/office/powerpoint/2010/main" val="1337224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wipe(left)">
                                      <p:cBhvr>
                                        <p:cTn id="19" dur="500"/>
                                        <p:tgtEl>
                                          <p:spTgt spid="11">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animEffect transition="in" filter="wipe(left)">
                                      <p:cBhvr>
                                        <p:cTn id="23" dur="500"/>
                                        <p:tgtEl>
                                          <p:spTgt spid="11">
                                            <p:txEl>
                                              <p:pRg st="1" end="1"/>
                                            </p:txEl>
                                          </p:spTgt>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1">
                                            <p:txEl>
                                              <p:pRg st="2" end="2"/>
                                            </p:txEl>
                                          </p:spTgt>
                                        </p:tgtEl>
                                        <p:attrNameLst>
                                          <p:attrName>style.visibility</p:attrName>
                                        </p:attrNameLst>
                                      </p:cBhvr>
                                      <p:to>
                                        <p:strVal val="visible"/>
                                      </p:to>
                                    </p:set>
                                    <p:animEffect transition="in" filter="wipe(left)">
                                      <p:cBhvr>
                                        <p:cTn id="27" dur="500"/>
                                        <p:tgtEl>
                                          <p:spTgt spid="11">
                                            <p:txEl>
                                              <p:pRg st="2" end="2"/>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1">
                                            <p:txEl>
                                              <p:pRg st="3" end="3"/>
                                            </p:txEl>
                                          </p:spTgt>
                                        </p:tgtEl>
                                        <p:attrNameLst>
                                          <p:attrName>style.visibility</p:attrName>
                                        </p:attrNameLst>
                                      </p:cBhvr>
                                      <p:to>
                                        <p:strVal val="visible"/>
                                      </p:to>
                                    </p:set>
                                    <p:animEffect transition="in" filter="wipe(left)">
                                      <p:cBhvr>
                                        <p:cTn id="31" dur="500"/>
                                        <p:tgtEl>
                                          <p:spTgt spid="11">
                                            <p:txEl>
                                              <p:pRg st="3" end="3"/>
                                            </p:txEl>
                                          </p:spTgt>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11">
                                            <p:txEl>
                                              <p:pRg st="4" end="4"/>
                                            </p:txEl>
                                          </p:spTgt>
                                        </p:tgtEl>
                                        <p:attrNameLst>
                                          <p:attrName>style.visibility</p:attrName>
                                        </p:attrNameLst>
                                      </p:cBhvr>
                                      <p:to>
                                        <p:strVal val="visible"/>
                                      </p:to>
                                    </p:set>
                                    <p:animEffect transition="in" filter="wipe(left)">
                                      <p:cBhvr>
                                        <p:cTn id="35" dur="500"/>
                                        <p:tgtEl>
                                          <p:spTgt spid="11">
                                            <p:txEl>
                                              <p:pRg st="4" end="4"/>
                                            </p:txEl>
                                          </p:spTgt>
                                        </p:tgtEl>
                                      </p:cBhvr>
                                    </p:animEffect>
                                  </p:childTnLst>
                                </p:cTn>
                              </p:par>
                            </p:childTnLst>
                          </p:cTn>
                        </p:par>
                        <p:par>
                          <p:cTn id="36" fill="hold">
                            <p:stCondLst>
                              <p:cond delay="4000"/>
                            </p:stCondLst>
                            <p:childTnLst>
                              <p:par>
                                <p:cTn id="37" presetID="22" presetClass="entr" presetSubtype="8" fill="hold" nodeType="afterEffect">
                                  <p:stCondLst>
                                    <p:cond delay="0"/>
                                  </p:stCondLst>
                                  <p:childTnLst>
                                    <p:set>
                                      <p:cBhvr>
                                        <p:cTn id="38" dur="1" fill="hold">
                                          <p:stCondLst>
                                            <p:cond delay="0"/>
                                          </p:stCondLst>
                                        </p:cTn>
                                        <p:tgtEl>
                                          <p:spTgt spid="11">
                                            <p:txEl>
                                              <p:pRg st="5" end="5"/>
                                            </p:txEl>
                                          </p:spTgt>
                                        </p:tgtEl>
                                        <p:attrNameLst>
                                          <p:attrName>style.visibility</p:attrName>
                                        </p:attrNameLst>
                                      </p:cBhvr>
                                      <p:to>
                                        <p:strVal val="visible"/>
                                      </p:to>
                                    </p:set>
                                    <p:animEffect transition="in" filter="wipe(left)">
                                      <p:cBhvr>
                                        <p:cTn id="39" dur="500"/>
                                        <p:tgtEl>
                                          <p:spTgt spid="11">
                                            <p:txEl>
                                              <p:pRg st="5" end="5"/>
                                            </p:txEl>
                                          </p:spTgt>
                                        </p:tgtEl>
                                      </p:cBhvr>
                                    </p:animEffect>
                                  </p:childTnLst>
                                </p:cTn>
                              </p:par>
                            </p:childTnLst>
                          </p:cTn>
                        </p:par>
                        <p:par>
                          <p:cTn id="40" fill="hold">
                            <p:stCondLst>
                              <p:cond delay="4500"/>
                            </p:stCondLst>
                            <p:childTnLst>
                              <p:par>
                                <p:cTn id="41" presetID="22" presetClass="entr" presetSubtype="8" fill="hold" nodeType="afterEffect">
                                  <p:stCondLst>
                                    <p:cond delay="0"/>
                                  </p:stCondLst>
                                  <p:childTnLst>
                                    <p:set>
                                      <p:cBhvr>
                                        <p:cTn id="42" dur="1" fill="hold">
                                          <p:stCondLst>
                                            <p:cond delay="0"/>
                                          </p:stCondLst>
                                        </p:cTn>
                                        <p:tgtEl>
                                          <p:spTgt spid="11">
                                            <p:txEl>
                                              <p:pRg st="6" end="6"/>
                                            </p:txEl>
                                          </p:spTgt>
                                        </p:tgtEl>
                                        <p:attrNameLst>
                                          <p:attrName>style.visibility</p:attrName>
                                        </p:attrNameLst>
                                      </p:cBhvr>
                                      <p:to>
                                        <p:strVal val="visible"/>
                                      </p:to>
                                    </p:set>
                                    <p:animEffect transition="in" filter="wipe(left)">
                                      <p:cBhvr>
                                        <p:cTn id="43"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18</a:t>
            </a:fld>
            <a:endParaRPr lang="fr-FR">
              <a:solidFill>
                <a:srgbClr val="FFFFFF"/>
              </a:solidFill>
            </a:endParaRPr>
          </a:p>
        </p:txBody>
      </p:sp>
      <p:sp>
        <p:nvSpPr>
          <p:cNvPr id="7" name="Espace réservé du numéro de diapositive 3">
            <a:extLst>
              <a:ext uri="{FF2B5EF4-FFF2-40B4-BE49-F238E27FC236}">
                <a16:creationId xmlns:a16="http://schemas.microsoft.com/office/drawing/2014/main" xmlns=""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18</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92879"/>
            <a:ext cx="4787677" cy="523220"/>
          </a:xfrm>
          <a:prstGeom prst="rect">
            <a:avLst/>
          </a:prstGeom>
          <a:noFill/>
        </p:spPr>
        <p:txBody>
          <a:bodyPr wrap="square" rtlCol="0">
            <a:spAutoFit/>
          </a:bodyPr>
          <a:lstStyle/>
          <a:p>
            <a:pPr defTabSz="363538">
              <a:tabLst>
                <a:tab pos="903288" algn="l"/>
                <a:tab pos="1077913" algn="l"/>
              </a:tabLst>
            </a:pPr>
            <a:r>
              <a:rPr lang="fr-FR" sz="2800" b="1" cap="small" dirty="0">
                <a:solidFill>
                  <a:srgbClr val="FFFFFF"/>
                </a:solidFill>
              </a:rPr>
              <a:t>Promotion de </a:t>
            </a:r>
            <a:r>
              <a:rPr lang="fr-FR" sz="2800" b="1" cap="small" dirty="0" err="1">
                <a:solidFill>
                  <a:srgbClr val="FFFFFF"/>
                </a:solidFill>
              </a:rPr>
              <a:t>ANJE</a:t>
            </a:r>
            <a:endParaRPr lang="fr-FR" sz="2800" b="1" cap="small" dirty="0">
              <a:solidFill>
                <a:srgbClr val="FFFFFF"/>
              </a:solidFill>
            </a:endParaRPr>
          </a:p>
        </p:txBody>
      </p:sp>
      <p:sp>
        <p:nvSpPr>
          <p:cNvPr id="10" name="Title 1"/>
          <p:cNvSpPr>
            <a:spLocks noGrp="1"/>
          </p:cNvSpPr>
          <p:nvPr>
            <p:ph type="title"/>
          </p:nvPr>
        </p:nvSpPr>
        <p:spPr>
          <a:xfrm>
            <a:off x="397933" y="1131094"/>
            <a:ext cx="8246534" cy="994172"/>
          </a:xfrm>
        </p:spPr>
        <p:txBody>
          <a:bodyPr>
            <a:normAutofit fontScale="90000"/>
          </a:bodyPr>
          <a:lstStyle/>
          <a:p>
            <a:r>
              <a:rPr lang="fr-FR" sz="3000" b="1" dirty="0">
                <a:latin typeface="+mn-lt"/>
              </a:rPr>
              <a:t>Quand, par qui et comment doit se faire la promotion de </a:t>
            </a:r>
            <a:r>
              <a:rPr lang="fr-FR" sz="3000" b="1" dirty="0" smtClean="0">
                <a:latin typeface="+mn-lt"/>
              </a:rPr>
              <a:t>l’</a:t>
            </a:r>
            <a:r>
              <a:rPr lang="fr-FR" sz="3000" b="1" dirty="0" err="1" smtClean="0">
                <a:latin typeface="+mn-lt"/>
              </a:rPr>
              <a:t>ANJE</a:t>
            </a:r>
            <a:r>
              <a:rPr lang="fr-FR" sz="3000" b="1" dirty="0" smtClean="0">
                <a:latin typeface="+mn-lt"/>
              </a:rPr>
              <a:t> ?</a:t>
            </a:r>
            <a:endParaRPr lang="fr-FR" sz="3000" b="1" dirty="0">
              <a:latin typeface="+mn-lt"/>
            </a:endParaRPr>
          </a:p>
        </p:txBody>
      </p:sp>
      <p:sp>
        <p:nvSpPr>
          <p:cNvPr id="11" name="Content Placeholder 2"/>
          <p:cNvSpPr>
            <a:spLocks noGrp="1"/>
          </p:cNvSpPr>
          <p:nvPr>
            <p:ph idx="1"/>
          </p:nvPr>
        </p:nvSpPr>
        <p:spPr>
          <a:xfrm>
            <a:off x="321639" y="5232180"/>
            <a:ext cx="6202452" cy="755822"/>
          </a:xfrm>
        </p:spPr>
        <p:txBody>
          <a:bodyPr>
            <a:normAutofit lnSpcReduction="10000"/>
          </a:bodyPr>
          <a:lstStyle/>
          <a:p>
            <a:pPr marL="354013" lvl="1">
              <a:buFont typeface="Arial" panose="020B0604020202020204" pitchFamily="34" charset="0"/>
              <a:buChar char="•"/>
            </a:pPr>
            <a:r>
              <a:rPr lang="fr-FR" sz="2000" dirty="0" smtClean="0">
                <a:solidFill>
                  <a:srgbClr val="0070C0"/>
                </a:solidFill>
              </a:rPr>
              <a:t>Activités de santé</a:t>
            </a:r>
          </a:p>
          <a:p>
            <a:pPr marL="354013" lvl="1">
              <a:buFont typeface="Arial" panose="020B0604020202020204" pitchFamily="34" charset="0"/>
              <a:buChar char="•"/>
            </a:pPr>
            <a:r>
              <a:rPr lang="fr-FR" sz="2000" dirty="0" smtClean="0">
                <a:solidFill>
                  <a:srgbClr val="0070C0"/>
                </a:solidFill>
              </a:rPr>
              <a:t>Activités d’autres secteurs</a:t>
            </a:r>
            <a:endParaRPr lang="fr-FR" sz="2000" dirty="0"/>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24091" y="2780117"/>
            <a:ext cx="2259547" cy="3192058"/>
          </a:xfrm>
          <a:prstGeom prst="rect">
            <a:avLst/>
          </a:prstGeom>
        </p:spPr>
      </p:pic>
      <p:sp>
        <p:nvSpPr>
          <p:cNvPr id="3" name="Rectangle 2"/>
          <p:cNvSpPr/>
          <p:nvPr/>
        </p:nvSpPr>
        <p:spPr>
          <a:xfrm>
            <a:off x="1" y="2975229"/>
            <a:ext cx="6524090" cy="1631216"/>
          </a:xfrm>
          <a:prstGeom prst="rect">
            <a:avLst/>
          </a:prstGeom>
        </p:spPr>
        <p:txBody>
          <a:bodyPr wrap="square">
            <a:spAutoFit/>
          </a:bodyPr>
          <a:lstStyle/>
          <a:p>
            <a:pPr marL="800100" lvl="1" indent="-342900">
              <a:buFont typeface="Arial" panose="020B0604020202020204" pitchFamily="34" charset="0"/>
              <a:buChar char="•"/>
            </a:pPr>
            <a:r>
              <a:rPr lang="fr-FR" sz="2000" dirty="0" err="1" smtClean="0">
                <a:solidFill>
                  <a:schemeClr val="accent4">
                    <a:lumMod val="75000"/>
                  </a:schemeClr>
                </a:solidFill>
              </a:rPr>
              <a:t>ANJE</a:t>
            </a:r>
            <a:r>
              <a:rPr lang="fr-FR" sz="2000" dirty="0" smtClean="0">
                <a:solidFill>
                  <a:schemeClr val="accent4">
                    <a:lumMod val="75000"/>
                  </a:schemeClr>
                </a:solidFill>
              </a:rPr>
              <a:t> </a:t>
            </a:r>
            <a:r>
              <a:rPr lang="fr-FR" sz="2000" dirty="0">
                <a:solidFill>
                  <a:schemeClr val="accent4">
                    <a:lumMod val="75000"/>
                  </a:schemeClr>
                </a:solidFill>
              </a:rPr>
              <a:t>et </a:t>
            </a:r>
            <a:r>
              <a:rPr lang="fr-FR" sz="2000" dirty="0" err="1">
                <a:solidFill>
                  <a:schemeClr val="accent4">
                    <a:lumMod val="75000"/>
                  </a:schemeClr>
                </a:solidFill>
              </a:rPr>
              <a:t>PCIMA</a:t>
            </a:r>
            <a:endParaRPr lang="fr-FR" sz="2000" dirty="0">
              <a:solidFill>
                <a:schemeClr val="accent4">
                  <a:lumMod val="75000"/>
                </a:schemeClr>
              </a:solidFill>
            </a:endParaRPr>
          </a:p>
          <a:p>
            <a:pPr marL="800100" lvl="1" indent="-342900">
              <a:buFont typeface="Arial" panose="020B0604020202020204" pitchFamily="34" charset="0"/>
              <a:buChar char="•"/>
            </a:pPr>
            <a:r>
              <a:rPr lang="fr-FR" sz="2000" dirty="0">
                <a:solidFill>
                  <a:schemeClr val="accent4">
                    <a:lumMod val="75000"/>
                  </a:schemeClr>
                </a:solidFill>
              </a:rPr>
              <a:t>Consultation pré – post natale</a:t>
            </a:r>
          </a:p>
          <a:p>
            <a:pPr marL="800100" lvl="1" indent="-342900">
              <a:buFont typeface="Arial" panose="020B0604020202020204" pitchFamily="34" charset="0"/>
              <a:buChar char="•"/>
            </a:pPr>
            <a:r>
              <a:rPr lang="fr-FR" sz="2000" dirty="0">
                <a:solidFill>
                  <a:schemeClr val="accent4">
                    <a:lumMod val="75000"/>
                  </a:schemeClr>
                </a:solidFill>
              </a:rPr>
              <a:t>Suivi de l’enfant sain, vaccination</a:t>
            </a:r>
          </a:p>
          <a:p>
            <a:pPr marL="800100" lvl="1" indent="-342900">
              <a:buFont typeface="Arial" panose="020B0604020202020204" pitchFamily="34" charset="0"/>
              <a:buChar char="•"/>
            </a:pPr>
            <a:r>
              <a:rPr lang="fr-FR" sz="2000" dirty="0">
                <a:solidFill>
                  <a:schemeClr val="accent4">
                    <a:lumMod val="75000"/>
                  </a:schemeClr>
                </a:solidFill>
              </a:rPr>
              <a:t>Application du Code de commercialisation des substituts du lait maternel</a:t>
            </a:r>
          </a:p>
        </p:txBody>
      </p:sp>
      <p:sp>
        <p:nvSpPr>
          <p:cNvPr id="5" name="Rectangle 4"/>
          <p:cNvSpPr/>
          <p:nvPr/>
        </p:nvSpPr>
        <p:spPr>
          <a:xfrm>
            <a:off x="899652" y="2212469"/>
            <a:ext cx="7883985" cy="769441"/>
          </a:xfrm>
          <a:prstGeom prst="rect">
            <a:avLst/>
          </a:prstGeom>
        </p:spPr>
        <p:txBody>
          <a:bodyPr wrap="square">
            <a:spAutoFit/>
          </a:bodyPr>
          <a:lstStyle/>
          <a:p>
            <a:r>
              <a:rPr lang="fr-FR" sz="2200" b="1" dirty="0">
                <a:solidFill>
                  <a:schemeClr val="accent4">
                    <a:lumMod val="50000"/>
                  </a:schemeClr>
                </a:solidFill>
              </a:rPr>
              <a:t>Dans les structures sanitaires par le personnel de la santé (tous les niveaux)</a:t>
            </a:r>
          </a:p>
        </p:txBody>
      </p:sp>
      <p:sp>
        <p:nvSpPr>
          <p:cNvPr id="6" name="Rectangle 5"/>
          <p:cNvSpPr/>
          <p:nvPr/>
        </p:nvSpPr>
        <p:spPr>
          <a:xfrm>
            <a:off x="899652" y="4711491"/>
            <a:ext cx="4022255" cy="430887"/>
          </a:xfrm>
          <a:prstGeom prst="rect">
            <a:avLst/>
          </a:prstGeom>
        </p:spPr>
        <p:txBody>
          <a:bodyPr wrap="none">
            <a:spAutoFit/>
          </a:bodyPr>
          <a:lstStyle/>
          <a:p>
            <a:r>
              <a:rPr lang="fr-FR" sz="2200" b="1" dirty="0">
                <a:solidFill>
                  <a:schemeClr val="accent1">
                    <a:lumMod val="50000"/>
                  </a:schemeClr>
                </a:solidFill>
              </a:rPr>
              <a:t>Au niveau de la </a:t>
            </a:r>
            <a:r>
              <a:rPr lang="fr-FR" sz="2200" b="1" dirty="0" smtClean="0">
                <a:solidFill>
                  <a:schemeClr val="accent1">
                    <a:lumMod val="50000"/>
                  </a:schemeClr>
                </a:solidFill>
              </a:rPr>
              <a:t>communauté</a:t>
            </a:r>
            <a:endParaRPr lang="fr-FR" sz="2200" b="1" dirty="0">
              <a:solidFill>
                <a:schemeClr val="accent1">
                  <a:lumMod val="50000"/>
                </a:schemeClr>
              </a:solidFill>
            </a:endParaRPr>
          </a:p>
        </p:txBody>
      </p:sp>
      <p:sp>
        <p:nvSpPr>
          <p:cNvPr id="8" name="Flèche droite 7"/>
          <p:cNvSpPr/>
          <p:nvPr/>
        </p:nvSpPr>
        <p:spPr>
          <a:xfrm>
            <a:off x="162232" y="2396436"/>
            <a:ext cx="560439" cy="401507"/>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sp>
        <p:nvSpPr>
          <p:cNvPr id="18" name="Flèche droite 17"/>
          <p:cNvSpPr/>
          <p:nvPr/>
        </p:nvSpPr>
        <p:spPr>
          <a:xfrm>
            <a:off x="162232" y="4726181"/>
            <a:ext cx="560439" cy="401507"/>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92154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dissolve">
                                      <p:cBhvr>
                                        <p:cTn id="19" dur="500"/>
                                        <p:tgtEl>
                                          <p:spTgt spid="2"/>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par>
                          <p:cTn id="24" fill="hold">
                            <p:stCondLst>
                              <p:cond delay="2500"/>
                            </p:stCondLst>
                            <p:childTnLst>
                              <p:par>
                                <p:cTn id="25" presetID="18" presetClass="entr" presetSubtype="9"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strips(upLeft)">
                                      <p:cBhvr>
                                        <p:cTn id="27" dur="500"/>
                                        <p:tgtEl>
                                          <p:spTgt spid="5"/>
                                        </p:tgtEl>
                                      </p:cBhvr>
                                    </p:animEffect>
                                  </p:childTnLst>
                                </p:cTn>
                              </p:par>
                            </p:childTnLst>
                          </p:cTn>
                        </p:par>
                        <p:par>
                          <p:cTn id="28" fill="hold">
                            <p:stCondLst>
                              <p:cond delay="3000"/>
                            </p:stCondLst>
                            <p:childTnLst>
                              <p:par>
                                <p:cTn id="29" presetID="3" presetClass="entr" presetSubtype="5"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linds(vertical)">
                                      <p:cBhvr>
                                        <p:cTn id="31" dur="500"/>
                                        <p:tgtEl>
                                          <p:spTgt spid="3"/>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left)">
                                      <p:cBhvr>
                                        <p:cTn id="35" dur="500"/>
                                        <p:tgtEl>
                                          <p:spTgt spid="18"/>
                                        </p:tgtEl>
                                      </p:cBhvr>
                                    </p:animEffect>
                                  </p:childTnLst>
                                </p:cTn>
                              </p:par>
                            </p:childTnLst>
                          </p:cTn>
                        </p:par>
                        <p:par>
                          <p:cTn id="36" fill="hold">
                            <p:stCondLst>
                              <p:cond delay="4000"/>
                            </p:stCondLst>
                            <p:childTnLst>
                              <p:par>
                                <p:cTn id="37" presetID="18" presetClass="entr" presetSubtype="9"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strips(upLeft)">
                                      <p:cBhvr>
                                        <p:cTn id="39" dur="500"/>
                                        <p:tgtEl>
                                          <p:spTgt spid="6"/>
                                        </p:tgtEl>
                                      </p:cBhvr>
                                    </p:animEffect>
                                  </p:childTnLst>
                                </p:cTn>
                              </p:par>
                            </p:childTnLst>
                          </p:cTn>
                        </p:par>
                        <p:par>
                          <p:cTn id="40" fill="hold">
                            <p:stCondLst>
                              <p:cond delay="4500"/>
                            </p:stCondLst>
                            <p:childTnLst>
                              <p:par>
                                <p:cTn id="41" presetID="3" presetClass="entr" presetSubtype="5" fill="hold" grpId="0" nodeType="afterEffect">
                                  <p:stCondLst>
                                    <p:cond delay="0"/>
                                  </p:stCondLst>
                                  <p:childTnLst>
                                    <p:set>
                                      <p:cBhvr>
                                        <p:cTn id="42" dur="1" fill="hold">
                                          <p:stCondLst>
                                            <p:cond delay="0"/>
                                          </p:stCondLst>
                                        </p:cTn>
                                        <p:tgtEl>
                                          <p:spTgt spid="11">
                                            <p:txEl>
                                              <p:pRg st="0" end="0"/>
                                            </p:txEl>
                                          </p:spTgt>
                                        </p:tgtEl>
                                        <p:attrNameLst>
                                          <p:attrName>style.visibility</p:attrName>
                                        </p:attrNameLst>
                                      </p:cBhvr>
                                      <p:to>
                                        <p:strVal val="visible"/>
                                      </p:to>
                                    </p:set>
                                    <p:animEffect transition="in" filter="blinds(vertical)">
                                      <p:cBhvr>
                                        <p:cTn id="43" dur="500"/>
                                        <p:tgtEl>
                                          <p:spTgt spid="11">
                                            <p:txEl>
                                              <p:pRg st="0" end="0"/>
                                            </p:txEl>
                                          </p:spTgt>
                                        </p:tgtEl>
                                      </p:cBhvr>
                                    </p:animEffect>
                                  </p:childTnLst>
                                </p:cTn>
                              </p:par>
                            </p:childTnLst>
                          </p:cTn>
                        </p:par>
                        <p:par>
                          <p:cTn id="44" fill="hold">
                            <p:stCondLst>
                              <p:cond delay="5000"/>
                            </p:stCondLst>
                            <p:childTnLst>
                              <p:par>
                                <p:cTn id="45" presetID="3" presetClass="entr" presetSubtype="5" fill="hold" grpId="0" nodeType="afterEffect">
                                  <p:stCondLst>
                                    <p:cond delay="0"/>
                                  </p:stCondLst>
                                  <p:childTnLst>
                                    <p:set>
                                      <p:cBhvr>
                                        <p:cTn id="46" dur="1" fill="hold">
                                          <p:stCondLst>
                                            <p:cond delay="0"/>
                                          </p:stCondLst>
                                        </p:cTn>
                                        <p:tgtEl>
                                          <p:spTgt spid="11">
                                            <p:txEl>
                                              <p:pRg st="1" end="1"/>
                                            </p:txEl>
                                          </p:spTgt>
                                        </p:tgtEl>
                                        <p:attrNameLst>
                                          <p:attrName>style.visibility</p:attrName>
                                        </p:attrNameLst>
                                      </p:cBhvr>
                                      <p:to>
                                        <p:strVal val="visible"/>
                                      </p:to>
                                    </p:set>
                                    <p:animEffect transition="in" filter="blinds(vertical)">
                                      <p:cBhvr>
                                        <p:cTn id="4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p:bldP spid="11" grpId="0" build="p"/>
      <p:bldP spid="3" grpId="0"/>
      <p:bldP spid="5" grpId="0"/>
      <p:bldP spid="6" grpId="0"/>
      <p:bldP spid="8"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19</a:t>
            </a:fld>
            <a:endParaRPr lang="fr-FR">
              <a:solidFill>
                <a:srgbClr val="FFFFFF"/>
              </a:solidFill>
            </a:endParaRPr>
          </a:p>
        </p:txBody>
      </p:sp>
      <p:sp>
        <p:nvSpPr>
          <p:cNvPr id="7" name="Espace réservé du numéro de diapositive 3">
            <a:extLst>
              <a:ext uri="{FF2B5EF4-FFF2-40B4-BE49-F238E27FC236}">
                <a16:creationId xmlns:a16="http://schemas.microsoft.com/office/drawing/2014/main" xmlns=""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19</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122376"/>
            <a:ext cx="4787677" cy="461665"/>
          </a:xfrm>
          <a:prstGeom prst="rect">
            <a:avLst/>
          </a:prstGeom>
          <a:noFill/>
        </p:spPr>
        <p:txBody>
          <a:bodyPr wrap="square" rtlCol="0">
            <a:spAutoFit/>
          </a:bodyPr>
          <a:lstStyle/>
          <a:p>
            <a:pPr defTabSz="363538">
              <a:tabLst>
                <a:tab pos="903288" algn="l"/>
                <a:tab pos="1077913" algn="l"/>
              </a:tabLst>
            </a:pPr>
            <a:r>
              <a:rPr lang="fr-FR" sz="2400" b="1" cap="small" dirty="0">
                <a:solidFill>
                  <a:srgbClr val="FFFFFF"/>
                </a:solidFill>
              </a:rPr>
              <a:t>Interventions spécifiques / </a:t>
            </a:r>
            <a:r>
              <a:rPr lang="fr-FR" sz="2400" b="1" cap="small" dirty="0" err="1">
                <a:solidFill>
                  <a:srgbClr val="FFFFFF"/>
                </a:solidFill>
              </a:rPr>
              <a:t>ANJE</a:t>
            </a:r>
            <a:endParaRPr lang="fr-FR" sz="2400" b="1" cap="small" dirty="0">
              <a:solidFill>
                <a:srgbClr val="FFFFFF"/>
              </a:solidFill>
            </a:endParaRPr>
          </a:p>
        </p:txBody>
      </p:sp>
      <p:sp>
        <p:nvSpPr>
          <p:cNvPr id="10" name="Title 3"/>
          <p:cNvSpPr>
            <a:spLocks noGrp="1"/>
          </p:cNvSpPr>
          <p:nvPr>
            <p:ph type="title"/>
          </p:nvPr>
        </p:nvSpPr>
        <p:spPr>
          <a:xfrm>
            <a:off x="177801" y="1874254"/>
            <a:ext cx="4762910" cy="2417527"/>
          </a:xfrm>
        </p:spPr>
        <p:txBody>
          <a:bodyPr>
            <a:noAutofit/>
          </a:bodyPr>
          <a:lstStyle/>
          <a:p>
            <a:pPr algn="l"/>
            <a:r>
              <a:rPr lang="fr-FR" sz="3600" dirty="0"/>
              <a:t>Qu’est-ce que les autres secteurs peuvent faire pour l’ANJE?</a:t>
            </a:r>
          </a:p>
        </p:txBody>
      </p:sp>
      <p:sp>
        <p:nvSpPr>
          <p:cNvPr id="11" name="Text Placeholder 2">
            <a:extLst>
              <a:ext uri="{FF2B5EF4-FFF2-40B4-BE49-F238E27FC236}">
                <a16:creationId xmlns:a16="http://schemas.microsoft.com/office/drawing/2014/main" xmlns="" id="{F6A9E156-B90B-CB4A-8902-D74787C0D7EF}"/>
              </a:ext>
            </a:extLst>
          </p:cNvPr>
          <p:cNvSpPr txBox="1">
            <a:spLocks/>
          </p:cNvSpPr>
          <p:nvPr/>
        </p:nvSpPr>
        <p:spPr>
          <a:xfrm>
            <a:off x="177800" y="5784082"/>
            <a:ext cx="7886700" cy="52822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FR" sz="2400" dirty="0" smtClean="0"/>
              <a:t>Discussion en groupes et présentation en plénière  </a:t>
            </a:r>
            <a:endParaRPr lang="fr-FR" sz="2400" dirty="0">
              <a:cs typeface="Arial" pitchFamily="34"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7274" y="1032154"/>
            <a:ext cx="3311526" cy="4678188"/>
          </a:xfrm>
          <a:prstGeom prst="rect">
            <a:avLst/>
          </a:prstGeom>
        </p:spPr>
      </p:pic>
      <p:sp>
        <p:nvSpPr>
          <p:cNvPr id="18" name="ZoneTexte 17"/>
          <p:cNvSpPr txBox="1"/>
          <p:nvPr/>
        </p:nvSpPr>
        <p:spPr>
          <a:xfrm>
            <a:off x="7380718" y="5420520"/>
            <a:ext cx="2015412" cy="276999"/>
          </a:xfrm>
          <a:prstGeom prst="rect">
            <a:avLst/>
          </a:prstGeom>
          <a:noFill/>
        </p:spPr>
        <p:txBody>
          <a:bodyPr wrap="square" rtlCol="0">
            <a:spAutoFit/>
          </a:bodyPr>
          <a:lstStyle/>
          <a:p>
            <a:r>
              <a:rPr lang="fr-FR" sz="1200" b="1" dirty="0" smtClean="0">
                <a:solidFill>
                  <a:schemeClr val="bg1"/>
                </a:solidFill>
              </a:rPr>
              <a:t>Photo : </a:t>
            </a:r>
            <a:r>
              <a:rPr lang="fr-FR" sz="1200" b="1" dirty="0" err="1" smtClean="0">
                <a:solidFill>
                  <a:schemeClr val="bg1"/>
                </a:solidFill>
              </a:rPr>
              <a:t>UNHCR</a:t>
            </a:r>
            <a:endParaRPr lang="fr-FR" sz="1200" b="1" dirty="0">
              <a:solidFill>
                <a:schemeClr val="bg1"/>
              </a:solidFill>
            </a:endParaRPr>
          </a:p>
        </p:txBody>
      </p:sp>
    </p:spTree>
    <p:extLst>
      <p:ext uri="{BB962C8B-B14F-4D97-AF65-F5344CB8AC3E}">
        <p14:creationId xmlns:p14="http://schemas.microsoft.com/office/powerpoint/2010/main" val="239903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par>
                          <p:cTn id="24" fill="hold">
                            <p:stCondLst>
                              <p:cond delay="2500"/>
                            </p:stCondLst>
                            <p:childTnLst>
                              <p:par>
                                <p:cTn id="25" presetID="16" presetClass="entr" presetSubtype="21" fill="hold" nodeType="after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barn(inVertical)">
                                      <p:cBhvr>
                                        <p:cTn id="2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2</a:t>
            </a:fld>
            <a:endParaRPr lang="fr-FR">
              <a:solidFill>
                <a:srgbClr val="FFFFFF"/>
              </a:solidFill>
            </a:endParaRPr>
          </a:p>
        </p:txBody>
      </p:sp>
      <p:sp>
        <p:nvSpPr>
          <p:cNvPr id="7" name="Espace réservé du numéro de diapositive 3">
            <a:extLst>
              <a:ext uri="{FF2B5EF4-FFF2-40B4-BE49-F238E27FC236}">
                <a16:creationId xmlns:a16="http://schemas.microsoft.com/office/drawing/2014/main" xmlns=""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2</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92879"/>
            <a:ext cx="4787677" cy="523220"/>
          </a:xfrm>
          <a:prstGeom prst="rect">
            <a:avLst/>
          </a:prstGeom>
          <a:noFill/>
        </p:spPr>
        <p:txBody>
          <a:bodyPr wrap="square" rtlCol="0">
            <a:spAutoFit/>
          </a:bodyPr>
          <a:lstStyle/>
          <a:p>
            <a:pPr defTabSz="363538">
              <a:tabLst>
                <a:tab pos="903288" algn="l"/>
                <a:tab pos="1077913" algn="l"/>
              </a:tabLst>
            </a:pPr>
            <a:r>
              <a:rPr lang="fr-FR" sz="2800" b="1" cap="small" dirty="0">
                <a:solidFill>
                  <a:srgbClr val="FFFFFF"/>
                </a:solidFill>
              </a:rPr>
              <a:t>Objectifs de la session</a:t>
            </a:r>
          </a:p>
        </p:txBody>
      </p:sp>
      <p:sp>
        <p:nvSpPr>
          <p:cNvPr id="18" name="Content Placeholder 2"/>
          <p:cNvSpPr>
            <a:spLocks noGrp="1"/>
          </p:cNvSpPr>
          <p:nvPr>
            <p:ph idx="1"/>
          </p:nvPr>
        </p:nvSpPr>
        <p:spPr>
          <a:xfrm>
            <a:off x="501724" y="1336843"/>
            <a:ext cx="8216974" cy="4808776"/>
          </a:xfrm>
        </p:spPr>
        <p:txBody>
          <a:bodyPr>
            <a:noAutofit/>
          </a:bodyPr>
          <a:lstStyle/>
          <a:p>
            <a:pPr marL="0" indent="0">
              <a:lnSpc>
                <a:spcPct val="100000"/>
              </a:lnSpc>
              <a:buNone/>
            </a:pPr>
            <a:r>
              <a:rPr lang="fr-FR" sz="2400" b="1" dirty="0"/>
              <a:t>À la fin de la session, </a:t>
            </a:r>
            <a:r>
              <a:rPr lang="fr-FR" sz="2400" b="1" dirty="0" smtClean="0"/>
              <a:t>vous serez : </a:t>
            </a:r>
            <a:endParaRPr lang="fr-FR" sz="2400" b="1" dirty="0"/>
          </a:p>
          <a:p>
            <a:pPr lvl="0"/>
            <a:r>
              <a:rPr lang="fr-FR" sz="2400" b="1" dirty="0" smtClean="0">
                <a:solidFill>
                  <a:schemeClr val="accent4">
                    <a:lumMod val="75000"/>
                  </a:schemeClr>
                </a:solidFill>
              </a:rPr>
              <a:t>Familiers </a:t>
            </a:r>
            <a:r>
              <a:rPr lang="fr-FR" sz="2400" b="1" dirty="0">
                <a:solidFill>
                  <a:schemeClr val="accent4">
                    <a:lumMod val="75000"/>
                  </a:schemeClr>
                </a:solidFill>
              </a:rPr>
              <a:t>avec les objectifs et composantes des interventions pour :</a:t>
            </a:r>
            <a:endParaRPr lang="x-none" sz="2400" b="1" dirty="0">
              <a:solidFill>
                <a:schemeClr val="accent4">
                  <a:lumMod val="75000"/>
                </a:schemeClr>
              </a:solidFill>
            </a:endParaRPr>
          </a:p>
          <a:p>
            <a:pPr lvl="1"/>
            <a:r>
              <a:rPr lang="fr-FR" b="1" dirty="0">
                <a:solidFill>
                  <a:schemeClr val="accent4">
                    <a:lumMod val="75000"/>
                  </a:schemeClr>
                </a:solidFill>
              </a:rPr>
              <a:t>La promotion de l’</a:t>
            </a:r>
            <a:r>
              <a:rPr lang="fr-FR" b="1" dirty="0" err="1">
                <a:solidFill>
                  <a:schemeClr val="accent4">
                    <a:lumMod val="75000"/>
                  </a:schemeClr>
                </a:solidFill>
              </a:rPr>
              <a:t>ANJE</a:t>
            </a:r>
            <a:endParaRPr lang="x-none" b="1" dirty="0">
              <a:solidFill>
                <a:schemeClr val="accent4">
                  <a:lumMod val="75000"/>
                </a:schemeClr>
              </a:solidFill>
            </a:endParaRPr>
          </a:p>
          <a:p>
            <a:pPr lvl="1"/>
            <a:r>
              <a:rPr lang="fr-FR" b="1" dirty="0">
                <a:solidFill>
                  <a:schemeClr val="accent4">
                    <a:lumMod val="75000"/>
                  </a:schemeClr>
                </a:solidFill>
              </a:rPr>
              <a:t>La PEC de la malnutrition aiguë </a:t>
            </a:r>
            <a:endParaRPr lang="x-none" b="1" dirty="0">
              <a:solidFill>
                <a:schemeClr val="accent4">
                  <a:lumMod val="75000"/>
                </a:schemeClr>
              </a:solidFill>
            </a:endParaRPr>
          </a:p>
          <a:p>
            <a:pPr lvl="1"/>
            <a:r>
              <a:rPr lang="fr-FR" b="1" dirty="0">
                <a:solidFill>
                  <a:schemeClr val="accent4">
                    <a:lumMod val="75000"/>
                  </a:schemeClr>
                </a:solidFill>
              </a:rPr>
              <a:t>La lutte contre les carences en micronutriments</a:t>
            </a:r>
            <a:endParaRPr lang="x-none" b="1" dirty="0">
              <a:solidFill>
                <a:schemeClr val="accent4">
                  <a:lumMod val="75000"/>
                </a:schemeClr>
              </a:solidFill>
            </a:endParaRPr>
          </a:p>
          <a:p>
            <a:pPr lvl="1"/>
            <a:r>
              <a:rPr lang="fr-FR" b="1" dirty="0">
                <a:solidFill>
                  <a:schemeClr val="accent4">
                    <a:lumMod val="75000"/>
                  </a:schemeClr>
                </a:solidFill>
              </a:rPr>
              <a:t>La </a:t>
            </a:r>
            <a:r>
              <a:rPr lang="fr-FR" b="1" dirty="0" err="1">
                <a:solidFill>
                  <a:schemeClr val="accent4">
                    <a:lumMod val="75000"/>
                  </a:schemeClr>
                </a:solidFill>
              </a:rPr>
              <a:t>C4D</a:t>
            </a:r>
            <a:r>
              <a:rPr lang="fr-FR" b="1" dirty="0">
                <a:solidFill>
                  <a:schemeClr val="accent4">
                    <a:lumMod val="75000"/>
                  </a:schemeClr>
                </a:solidFill>
              </a:rPr>
              <a:t>, la CCC et la mobilisation sociale pour la nutrition</a:t>
            </a:r>
            <a:endParaRPr lang="x-none" b="1" dirty="0">
              <a:solidFill>
                <a:schemeClr val="accent4">
                  <a:lumMod val="75000"/>
                </a:schemeClr>
              </a:solidFill>
            </a:endParaRPr>
          </a:p>
          <a:p>
            <a:pPr lvl="1"/>
            <a:r>
              <a:rPr lang="fr-FR" b="1" dirty="0">
                <a:solidFill>
                  <a:schemeClr val="accent4">
                    <a:lumMod val="75000"/>
                  </a:schemeClr>
                </a:solidFill>
              </a:rPr>
              <a:t>Autres activités préventives </a:t>
            </a:r>
            <a:endParaRPr lang="x-none" b="1" dirty="0">
              <a:solidFill>
                <a:schemeClr val="accent4">
                  <a:lumMod val="75000"/>
                </a:schemeClr>
              </a:solidFill>
            </a:endParaRPr>
          </a:p>
          <a:p>
            <a:pPr lvl="0"/>
            <a:r>
              <a:rPr lang="fr-FR" sz="2400" b="1" dirty="0">
                <a:solidFill>
                  <a:schemeClr val="accent6">
                    <a:lumMod val="50000"/>
                  </a:schemeClr>
                </a:solidFill>
              </a:rPr>
              <a:t>Comprendre les liens entre elles et avec les interventions des autres </a:t>
            </a:r>
            <a:r>
              <a:rPr lang="fr-FR" sz="2400" b="1" dirty="0" smtClean="0">
                <a:solidFill>
                  <a:schemeClr val="accent6">
                    <a:lumMod val="50000"/>
                  </a:schemeClr>
                </a:solidFill>
              </a:rPr>
              <a:t>secteurs</a:t>
            </a:r>
            <a:endParaRPr lang="x-none" sz="2400" b="1" dirty="0">
              <a:solidFill>
                <a:schemeClr val="accent6">
                  <a:lumMod val="50000"/>
                </a:schemeClr>
              </a:solidFill>
            </a:endParaRPr>
          </a:p>
        </p:txBody>
      </p:sp>
    </p:spTree>
    <p:extLst>
      <p:ext uri="{BB962C8B-B14F-4D97-AF65-F5344CB8AC3E}">
        <p14:creationId xmlns:p14="http://schemas.microsoft.com/office/powerpoint/2010/main" val="2071236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8">
                                            <p:txEl>
                                              <p:pRg st="0" end="0"/>
                                            </p:txEl>
                                          </p:spTgt>
                                        </p:tgtEl>
                                        <p:attrNameLst>
                                          <p:attrName>style.visibility</p:attrName>
                                        </p:attrNameLst>
                                      </p:cBhvr>
                                      <p:to>
                                        <p:strVal val="visible"/>
                                      </p:to>
                                    </p:set>
                                    <p:animEffect transition="in" filter="wipe(down)">
                                      <p:cBhvr>
                                        <p:cTn id="15"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20</a:t>
            </a:fld>
            <a:endParaRPr lang="fr-FR">
              <a:solidFill>
                <a:srgbClr val="FFFFFF"/>
              </a:solidFill>
            </a:endParaRPr>
          </a:p>
        </p:txBody>
      </p:sp>
      <p:sp>
        <p:nvSpPr>
          <p:cNvPr id="7" name="Espace réservé du numéro de diapositive 3">
            <a:extLst>
              <a:ext uri="{FF2B5EF4-FFF2-40B4-BE49-F238E27FC236}">
                <a16:creationId xmlns:a16="http://schemas.microsoft.com/office/drawing/2014/main" xmlns=""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20</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122375"/>
            <a:ext cx="4787677" cy="523220"/>
          </a:xfrm>
          <a:prstGeom prst="rect">
            <a:avLst/>
          </a:prstGeom>
          <a:noFill/>
        </p:spPr>
        <p:txBody>
          <a:bodyPr wrap="square" rtlCol="0">
            <a:spAutoFit/>
          </a:bodyPr>
          <a:lstStyle/>
          <a:p>
            <a:pPr defTabSz="363538">
              <a:tabLst>
                <a:tab pos="903288" algn="l"/>
                <a:tab pos="1077913" algn="l"/>
              </a:tabLst>
            </a:pPr>
            <a:r>
              <a:rPr lang="fr-FR" sz="2800" b="1" cap="small" dirty="0" smtClean="0">
                <a:solidFill>
                  <a:srgbClr val="FFFFFF"/>
                </a:solidFill>
              </a:rPr>
              <a:t>Autres secteurs / </a:t>
            </a:r>
            <a:r>
              <a:rPr lang="fr-FR" sz="2800" b="1" cap="small" dirty="0" err="1">
                <a:solidFill>
                  <a:srgbClr val="FFFFFF"/>
                </a:solidFill>
              </a:rPr>
              <a:t>ANJE</a:t>
            </a:r>
            <a:endParaRPr lang="fr-FR" sz="2800" b="1" cap="small" dirty="0">
              <a:solidFill>
                <a:srgbClr val="FFFFFF"/>
              </a:solidFill>
            </a:endParaRPr>
          </a:p>
        </p:txBody>
      </p:sp>
      <p:sp>
        <p:nvSpPr>
          <p:cNvPr id="10" name="Title 1"/>
          <p:cNvSpPr>
            <a:spLocks noGrp="1"/>
          </p:cNvSpPr>
          <p:nvPr>
            <p:ph type="title"/>
          </p:nvPr>
        </p:nvSpPr>
        <p:spPr>
          <a:xfrm>
            <a:off x="465666" y="1220686"/>
            <a:ext cx="7886700" cy="589935"/>
          </a:xfrm>
        </p:spPr>
        <p:txBody>
          <a:bodyPr>
            <a:normAutofit/>
          </a:bodyPr>
          <a:lstStyle/>
          <a:p>
            <a:r>
              <a:rPr lang="fr-FR" sz="2400" dirty="0"/>
              <a:t>Que peuvent faire les autres secteurs pour l’ANJE?</a:t>
            </a:r>
            <a:endParaRPr lang="en-US" sz="2400" dirty="0"/>
          </a:p>
        </p:txBody>
      </p:sp>
      <p:sp>
        <p:nvSpPr>
          <p:cNvPr id="11" name="Content Placeholder 2">
            <a:extLst>
              <a:ext uri="{FF2B5EF4-FFF2-40B4-BE49-F238E27FC236}">
                <a16:creationId xmlns:a16="http://schemas.microsoft.com/office/drawing/2014/main" xmlns="" id="{9E59C303-8A96-6241-A86E-89B2DEFB1B2B}"/>
              </a:ext>
            </a:extLst>
          </p:cNvPr>
          <p:cNvSpPr>
            <a:spLocks noGrp="1"/>
          </p:cNvSpPr>
          <p:nvPr>
            <p:ph idx="1"/>
          </p:nvPr>
        </p:nvSpPr>
        <p:spPr>
          <a:xfrm>
            <a:off x="465666" y="1976803"/>
            <a:ext cx="8294876" cy="3170384"/>
          </a:xfrm>
        </p:spPr>
        <p:txBody>
          <a:bodyPr>
            <a:noAutofit/>
          </a:bodyPr>
          <a:lstStyle/>
          <a:p>
            <a:pPr marL="0" indent="0">
              <a:buNone/>
            </a:pPr>
            <a:r>
              <a:rPr lang="fr-FR" sz="2000" b="1" dirty="0">
                <a:solidFill>
                  <a:schemeClr val="tx1">
                    <a:lumMod val="50000"/>
                  </a:schemeClr>
                </a:solidFill>
                <a:cs typeface="MS PGothic" charset="0"/>
              </a:rPr>
              <a:t>La satisfaction des besoins de base d'une mère et de son enfant pourrait inclure </a:t>
            </a:r>
            <a:r>
              <a:rPr lang="fr-FR" sz="2000" b="1" dirty="0" smtClean="0">
                <a:solidFill>
                  <a:schemeClr val="tx1">
                    <a:lumMod val="50000"/>
                  </a:schemeClr>
                </a:solidFill>
                <a:cs typeface="MS PGothic" charset="0"/>
              </a:rPr>
              <a:t>l’accès à :</a:t>
            </a:r>
            <a:endParaRPr lang="fr-FR" sz="1600" b="1" dirty="0">
              <a:solidFill>
                <a:schemeClr val="tx1">
                  <a:lumMod val="50000"/>
                </a:schemeClr>
              </a:solidFill>
              <a:cs typeface="MS PGothic" charset="0"/>
            </a:endParaRPr>
          </a:p>
          <a:p>
            <a:pPr marL="257175" indent="-257175"/>
            <a:r>
              <a:rPr lang="fr-FR" sz="1800" b="1" dirty="0">
                <a:solidFill>
                  <a:schemeClr val="accent1"/>
                </a:solidFill>
                <a:cs typeface="MS PGothic" charset="0"/>
              </a:rPr>
              <a:t>U</a:t>
            </a:r>
            <a:r>
              <a:rPr lang="fr-FR" sz="1800" b="1" dirty="0" smtClean="0">
                <a:solidFill>
                  <a:schemeClr val="accent1"/>
                </a:solidFill>
                <a:cs typeface="MS PGothic" charset="0"/>
              </a:rPr>
              <a:t>n </a:t>
            </a:r>
            <a:r>
              <a:rPr lang="fr-FR" sz="1800" b="1" dirty="0">
                <a:solidFill>
                  <a:schemeClr val="accent1"/>
                </a:solidFill>
                <a:cs typeface="MS PGothic" charset="0"/>
              </a:rPr>
              <a:t>espace sûr pour l'allaitement </a:t>
            </a:r>
            <a:r>
              <a:rPr lang="fr-FR" sz="1800" b="1" dirty="0" smtClean="0">
                <a:solidFill>
                  <a:schemeClr val="accent1"/>
                </a:solidFill>
                <a:cs typeface="MS PGothic" charset="0"/>
              </a:rPr>
              <a:t>maternel</a:t>
            </a:r>
            <a:endParaRPr lang="fr-FR" sz="1800" b="1" dirty="0">
              <a:solidFill>
                <a:schemeClr val="accent1"/>
              </a:solidFill>
              <a:cs typeface="MS PGothic" charset="0"/>
            </a:endParaRPr>
          </a:p>
          <a:p>
            <a:pPr marL="257175" indent="-257175"/>
            <a:r>
              <a:rPr lang="fr-FR" sz="1800" b="1" dirty="0">
                <a:solidFill>
                  <a:schemeClr val="accent3"/>
                </a:solidFill>
                <a:cs typeface="MS PGothic" charset="0"/>
              </a:rPr>
              <a:t>U</a:t>
            </a:r>
            <a:r>
              <a:rPr lang="fr-FR" sz="1800" b="1" dirty="0" smtClean="0">
                <a:solidFill>
                  <a:schemeClr val="accent3"/>
                </a:solidFill>
                <a:cs typeface="MS PGothic" charset="0"/>
              </a:rPr>
              <a:t>n </a:t>
            </a:r>
            <a:r>
              <a:rPr lang="fr-FR" sz="1800" b="1" dirty="0">
                <a:solidFill>
                  <a:schemeClr val="accent3"/>
                </a:solidFill>
                <a:cs typeface="MS PGothic" charset="0"/>
              </a:rPr>
              <a:t>soutien qualifié pour l’allaitement et les soins de l’enfant en </a:t>
            </a:r>
            <a:r>
              <a:rPr lang="fr-FR" sz="1800" b="1" dirty="0" smtClean="0">
                <a:solidFill>
                  <a:schemeClr val="accent3"/>
                </a:solidFill>
                <a:cs typeface="MS PGothic" charset="0"/>
              </a:rPr>
              <a:t>général</a:t>
            </a:r>
            <a:endParaRPr lang="fr-FR" sz="1800" b="1" dirty="0">
              <a:solidFill>
                <a:schemeClr val="accent3"/>
              </a:solidFill>
              <a:cs typeface="MS PGothic" charset="0"/>
            </a:endParaRPr>
          </a:p>
          <a:p>
            <a:pPr marL="257175" indent="-257175"/>
            <a:r>
              <a:rPr lang="fr-FR" sz="1800" b="1" dirty="0" smtClean="0">
                <a:solidFill>
                  <a:schemeClr val="accent4">
                    <a:lumMod val="75000"/>
                  </a:schemeClr>
                </a:solidFill>
                <a:cs typeface="MS PGothic" charset="0"/>
              </a:rPr>
              <a:t>De </a:t>
            </a:r>
            <a:r>
              <a:rPr lang="fr-FR" sz="1800" b="1" dirty="0">
                <a:solidFill>
                  <a:schemeClr val="accent4">
                    <a:lumMod val="75000"/>
                  </a:schemeClr>
                </a:solidFill>
                <a:cs typeface="MS PGothic" charset="0"/>
              </a:rPr>
              <a:t>l'eau </a:t>
            </a:r>
            <a:r>
              <a:rPr lang="fr-FR" sz="1800" b="1" dirty="0" smtClean="0">
                <a:solidFill>
                  <a:schemeClr val="accent4">
                    <a:lumMod val="75000"/>
                  </a:schemeClr>
                </a:solidFill>
                <a:cs typeface="MS PGothic" charset="0"/>
              </a:rPr>
              <a:t>propre/potable</a:t>
            </a:r>
            <a:endParaRPr lang="fr-FR" sz="1800" b="1" dirty="0">
              <a:solidFill>
                <a:schemeClr val="accent4">
                  <a:lumMod val="75000"/>
                </a:schemeClr>
              </a:solidFill>
              <a:cs typeface="MS PGothic" charset="0"/>
            </a:endParaRPr>
          </a:p>
          <a:p>
            <a:pPr marL="257175" indent="-257175"/>
            <a:r>
              <a:rPr lang="fr-FR" sz="1800" b="1" dirty="0" smtClean="0">
                <a:solidFill>
                  <a:schemeClr val="accent6">
                    <a:lumMod val="50000"/>
                  </a:schemeClr>
                </a:solidFill>
                <a:cs typeface="MS PGothic" charset="0"/>
              </a:rPr>
              <a:t>Des </a:t>
            </a:r>
            <a:r>
              <a:rPr lang="fr-FR" sz="1800" b="1" dirty="0">
                <a:solidFill>
                  <a:schemeClr val="accent6">
                    <a:lumMod val="50000"/>
                  </a:schemeClr>
                </a:solidFill>
                <a:cs typeface="MS PGothic" charset="0"/>
              </a:rPr>
              <a:t>soins de </a:t>
            </a:r>
            <a:r>
              <a:rPr lang="fr-FR" sz="1800" b="1" dirty="0" smtClean="0">
                <a:solidFill>
                  <a:schemeClr val="accent6">
                    <a:lumMod val="50000"/>
                  </a:schemeClr>
                </a:solidFill>
                <a:cs typeface="MS PGothic" charset="0"/>
              </a:rPr>
              <a:t>santé</a:t>
            </a:r>
            <a:endParaRPr lang="fr-FR" sz="1800" b="1" dirty="0">
              <a:solidFill>
                <a:schemeClr val="accent6">
                  <a:lumMod val="50000"/>
                </a:schemeClr>
              </a:solidFill>
              <a:cs typeface="MS PGothic" charset="0"/>
            </a:endParaRPr>
          </a:p>
          <a:p>
            <a:pPr marL="257175" indent="-257175"/>
            <a:r>
              <a:rPr lang="fr-FR" sz="1800" b="1" dirty="0" smtClean="0">
                <a:solidFill>
                  <a:schemeClr val="tx2">
                    <a:lumMod val="50000"/>
                  </a:schemeClr>
                </a:solidFill>
                <a:cs typeface="MS PGothic" charset="0"/>
              </a:rPr>
              <a:t>Un </a:t>
            </a:r>
            <a:r>
              <a:rPr lang="fr-FR" sz="1800" b="1" dirty="0">
                <a:solidFill>
                  <a:schemeClr val="tx2">
                    <a:lumMod val="50000"/>
                  </a:schemeClr>
                </a:solidFill>
                <a:cs typeface="MS PGothic" charset="0"/>
              </a:rPr>
              <a:t>soutien psychosocial</a:t>
            </a:r>
          </a:p>
          <a:p>
            <a:pPr marL="257175" indent="-257175"/>
            <a:r>
              <a:rPr lang="fr-FR" sz="1800" b="1" dirty="0">
                <a:solidFill>
                  <a:schemeClr val="accent4"/>
                </a:solidFill>
                <a:cs typeface="MS PGothic" charset="0"/>
              </a:rPr>
              <a:t>D</a:t>
            </a:r>
            <a:r>
              <a:rPr lang="fr-FR" sz="1800" b="1" dirty="0" smtClean="0">
                <a:solidFill>
                  <a:schemeClr val="accent4"/>
                </a:solidFill>
                <a:cs typeface="MS PGothic" charset="0"/>
              </a:rPr>
              <a:t>es </a:t>
            </a:r>
            <a:r>
              <a:rPr lang="fr-FR" sz="1800" b="1" dirty="0">
                <a:solidFill>
                  <a:schemeClr val="accent4"/>
                </a:solidFill>
                <a:cs typeface="MS PGothic" charset="0"/>
              </a:rPr>
              <a:t>aliments de compléments </a:t>
            </a:r>
            <a:r>
              <a:rPr lang="fr-FR" sz="1800" b="1" dirty="0" smtClean="0">
                <a:solidFill>
                  <a:schemeClr val="accent4"/>
                </a:solidFill>
                <a:cs typeface="MS PGothic" charset="0"/>
              </a:rPr>
              <a:t>adéquats</a:t>
            </a:r>
            <a:endParaRPr lang="fr-FR" sz="1800" b="1" dirty="0">
              <a:solidFill>
                <a:schemeClr val="accent4"/>
              </a:solidFill>
              <a:cs typeface="MS PGothic" charset="0"/>
            </a:endParaRPr>
          </a:p>
          <a:p>
            <a:pPr marL="257175" indent="-257175"/>
            <a:r>
              <a:rPr lang="fr-FR" sz="1800" b="1" dirty="0" smtClean="0">
                <a:solidFill>
                  <a:schemeClr val="accent1">
                    <a:lumMod val="50000"/>
                  </a:schemeClr>
                </a:solidFill>
                <a:cs typeface="MS PGothic" charset="0"/>
              </a:rPr>
              <a:t>Une </a:t>
            </a:r>
            <a:r>
              <a:rPr lang="fr-FR" sz="1800" b="1" dirty="0">
                <a:solidFill>
                  <a:schemeClr val="accent1">
                    <a:lumMod val="50000"/>
                  </a:schemeClr>
                </a:solidFill>
                <a:cs typeface="MS PGothic" charset="0"/>
              </a:rPr>
              <a:t>alimentation de substitution sure - si le contexte l’exige. </a:t>
            </a:r>
          </a:p>
          <a:p>
            <a:pPr marL="0" lvl="1"/>
            <a:endParaRPr lang="fr-FR" sz="1600" b="1" dirty="0">
              <a:solidFill>
                <a:schemeClr val="accent2"/>
              </a:solidFill>
              <a:cs typeface="MS PGothic" charset="0"/>
            </a:endParaRPr>
          </a:p>
        </p:txBody>
      </p:sp>
      <p:sp>
        <p:nvSpPr>
          <p:cNvPr id="2" name="Rectangle 1"/>
          <p:cNvSpPr/>
          <p:nvPr/>
        </p:nvSpPr>
        <p:spPr>
          <a:xfrm>
            <a:off x="1902543" y="5280199"/>
            <a:ext cx="7107314" cy="1015663"/>
          </a:xfrm>
          <a:prstGeom prst="rect">
            <a:avLst/>
          </a:prstGeom>
        </p:spPr>
        <p:txBody>
          <a:bodyPr wrap="square">
            <a:spAutoFit/>
          </a:bodyPr>
          <a:lstStyle/>
          <a:p>
            <a:pPr marL="0" lvl="1" indent="0">
              <a:buNone/>
            </a:pPr>
            <a:r>
              <a:rPr lang="fr-FR" sz="2000" b="1" dirty="0">
                <a:solidFill>
                  <a:schemeClr val="accent4">
                    <a:lumMod val="75000"/>
                  </a:schemeClr>
                </a:solidFill>
                <a:cs typeface="MS PGothic" charset="0"/>
              </a:rPr>
              <a:t>Importance d’un engagement étroit et fort avec les secteurs clés </a:t>
            </a:r>
            <a:r>
              <a:rPr lang="fr-FR" sz="2000" b="1" dirty="0" smtClean="0">
                <a:solidFill>
                  <a:schemeClr val="accent4">
                    <a:lumMod val="75000"/>
                  </a:schemeClr>
                </a:solidFill>
                <a:cs typeface="MS PGothic" charset="0"/>
              </a:rPr>
              <a:t>(</a:t>
            </a:r>
            <a:r>
              <a:rPr lang="fr-FR" sz="2000" b="1" dirty="0">
                <a:solidFill>
                  <a:schemeClr val="accent4">
                    <a:lumMod val="75000"/>
                  </a:schemeClr>
                </a:solidFill>
                <a:cs typeface="MS PGothic" charset="0"/>
              </a:rPr>
              <a:t>S</a:t>
            </a:r>
            <a:r>
              <a:rPr lang="fr-FR" sz="2000" b="1" dirty="0" smtClean="0">
                <a:solidFill>
                  <a:schemeClr val="accent4">
                    <a:lumMod val="75000"/>
                  </a:schemeClr>
                </a:solidFill>
                <a:cs typeface="MS PGothic" charset="0"/>
              </a:rPr>
              <a:t>anté</a:t>
            </a:r>
            <a:r>
              <a:rPr lang="fr-FR" sz="2000" b="1" dirty="0">
                <a:solidFill>
                  <a:schemeClr val="accent4">
                    <a:lumMod val="75000"/>
                  </a:schemeClr>
                </a:solidFill>
                <a:cs typeface="MS PGothic" charset="0"/>
              </a:rPr>
              <a:t>, S</a:t>
            </a:r>
            <a:r>
              <a:rPr lang="fr-FR" sz="2000" b="1" dirty="0" smtClean="0">
                <a:solidFill>
                  <a:schemeClr val="accent4">
                    <a:lumMod val="75000"/>
                  </a:schemeClr>
                </a:solidFill>
                <a:cs typeface="MS PGothic" charset="0"/>
              </a:rPr>
              <a:t>écurité </a:t>
            </a:r>
            <a:r>
              <a:rPr lang="fr-FR" sz="2000" b="1" dirty="0">
                <a:solidFill>
                  <a:schemeClr val="accent4">
                    <a:lumMod val="75000"/>
                  </a:schemeClr>
                </a:solidFill>
                <a:cs typeface="MS PGothic" charset="0"/>
              </a:rPr>
              <a:t>alimentaire, </a:t>
            </a:r>
            <a:r>
              <a:rPr lang="fr-FR" sz="2000" b="1" dirty="0" err="1">
                <a:solidFill>
                  <a:schemeClr val="accent4">
                    <a:lumMod val="75000"/>
                  </a:schemeClr>
                </a:solidFill>
                <a:cs typeface="MS PGothic" charset="0"/>
              </a:rPr>
              <a:t>EHA</a:t>
            </a:r>
            <a:r>
              <a:rPr lang="fr-FR" sz="2000" b="1" dirty="0">
                <a:solidFill>
                  <a:schemeClr val="accent4">
                    <a:lumMod val="75000"/>
                  </a:schemeClr>
                </a:solidFill>
                <a:cs typeface="MS PGothic" charset="0"/>
              </a:rPr>
              <a:t>, </a:t>
            </a:r>
            <a:r>
              <a:rPr lang="fr-FR" sz="2000" b="1" dirty="0" smtClean="0">
                <a:solidFill>
                  <a:schemeClr val="accent4">
                    <a:lumMod val="75000"/>
                  </a:schemeClr>
                </a:solidFill>
                <a:cs typeface="MS PGothic" charset="0"/>
              </a:rPr>
              <a:t>protection sociale, </a:t>
            </a:r>
            <a:r>
              <a:rPr lang="fr-FR" sz="2000" b="1" dirty="0">
                <a:solidFill>
                  <a:schemeClr val="accent4">
                    <a:lumMod val="75000"/>
                  </a:schemeClr>
                </a:solidFill>
                <a:cs typeface="MS PGothic" charset="0"/>
              </a:rPr>
              <a:t>etc.)</a:t>
            </a:r>
          </a:p>
        </p:txBody>
      </p:sp>
      <p:sp>
        <p:nvSpPr>
          <p:cNvPr id="3" name="Flèche courbée vers la droite 2"/>
          <p:cNvSpPr/>
          <p:nvPr/>
        </p:nvSpPr>
        <p:spPr>
          <a:xfrm>
            <a:off x="672143" y="5395864"/>
            <a:ext cx="891186" cy="530666"/>
          </a:xfrm>
          <a:prstGeom prst="curved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2495224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wipe(down)">
                                      <p:cBhvr>
                                        <p:cTn id="19" dur="500"/>
                                        <p:tgtEl>
                                          <p:spTgt spid="11">
                                            <p:txEl>
                                              <p:pRg st="0" end="0"/>
                                            </p:txEl>
                                          </p:spTgt>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animEffect transition="in" filter="wipe(down)">
                                      <p:cBhvr>
                                        <p:cTn id="23" dur="500"/>
                                        <p:tgtEl>
                                          <p:spTgt spid="11">
                                            <p:txEl>
                                              <p:pRg st="1" end="1"/>
                                            </p:txEl>
                                          </p:spTgt>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11">
                                            <p:txEl>
                                              <p:pRg st="2" end="2"/>
                                            </p:txEl>
                                          </p:spTgt>
                                        </p:tgtEl>
                                        <p:attrNameLst>
                                          <p:attrName>style.visibility</p:attrName>
                                        </p:attrNameLst>
                                      </p:cBhvr>
                                      <p:to>
                                        <p:strVal val="visible"/>
                                      </p:to>
                                    </p:set>
                                    <p:animEffect transition="in" filter="wipe(down)">
                                      <p:cBhvr>
                                        <p:cTn id="27" dur="500"/>
                                        <p:tgtEl>
                                          <p:spTgt spid="11">
                                            <p:txEl>
                                              <p:pRg st="2" end="2"/>
                                            </p:txEl>
                                          </p:spTgt>
                                        </p:tgtEl>
                                      </p:cBhvr>
                                    </p:animEffect>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11">
                                            <p:txEl>
                                              <p:pRg st="3" end="3"/>
                                            </p:txEl>
                                          </p:spTgt>
                                        </p:tgtEl>
                                        <p:attrNameLst>
                                          <p:attrName>style.visibility</p:attrName>
                                        </p:attrNameLst>
                                      </p:cBhvr>
                                      <p:to>
                                        <p:strVal val="visible"/>
                                      </p:to>
                                    </p:set>
                                    <p:animEffect transition="in" filter="wipe(down)">
                                      <p:cBhvr>
                                        <p:cTn id="31" dur="500"/>
                                        <p:tgtEl>
                                          <p:spTgt spid="11">
                                            <p:txEl>
                                              <p:pRg st="3" end="3"/>
                                            </p:txEl>
                                          </p:spTgt>
                                        </p:tgtEl>
                                      </p:cBhvr>
                                    </p:animEffect>
                                  </p:childTnLst>
                                </p:cTn>
                              </p:par>
                            </p:childTnLst>
                          </p:cTn>
                        </p:par>
                        <p:par>
                          <p:cTn id="32" fill="hold">
                            <p:stCondLst>
                              <p:cond delay="3500"/>
                            </p:stCondLst>
                            <p:childTnLst>
                              <p:par>
                                <p:cTn id="33" presetID="22" presetClass="entr" presetSubtype="4" fill="hold" nodeType="afterEffect">
                                  <p:stCondLst>
                                    <p:cond delay="0"/>
                                  </p:stCondLst>
                                  <p:childTnLst>
                                    <p:set>
                                      <p:cBhvr>
                                        <p:cTn id="34" dur="1" fill="hold">
                                          <p:stCondLst>
                                            <p:cond delay="0"/>
                                          </p:stCondLst>
                                        </p:cTn>
                                        <p:tgtEl>
                                          <p:spTgt spid="11">
                                            <p:txEl>
                                              <p:pRg st="4" end="4"/>
                                            </p:txEl>
                                          </p:spTgt>
                                        </p:tgtEl>
                                        <p:attrNameLst>
                                          <p:attrName>style.visibility</p:attrName>
                                        </p:attrNameLst>
                                      </p:cBhvr>
                                      <p:to>
                                        <p:strVal val="visible"/>
                                      </p:to>
                                    </p:set>
                                    <p:animEffect transition="in" filter="wipe(down)">
                                      <p:cBhvr>
                                        <p:cTn id="35" dur="500"/>
                                        <p:tgtEl>
                                          <p:spTgt spid="11">
                                            <p:txEl>
                                              <p:pRg st="4" end="4"/>
                                            </p:txEl>
                                          </p:spTgt>
                                        </p:tgtEl>
                                      </p:cBhvr>
                                    </p:animEffect>
                                  </p:childTnLst>
                                </p:cTn>
                              </p:par>
                            </p:childTnLst>
                          </p:cTn>
                        </p:par>
                        <p:par>
                          <p:cTn id="36" fill="hold">
                            <p:stCondLst>
                              <p:cond delay="4000"/>
                            </p:stCondLst>
                            <p:childTnLst>
                              <p:par>
                                <p:cTn id="37" presetID="22" presetClass="entr" presetSubtype="4" fill="hold" nodeType="afterEffect">
                                  <p:stCondLst>
                                    <p:cond delay="0"/>
                                  </p:stCondLst>
                                  <p:childTnLst>
                                    <p:set>
                                      <p:cBhvr>
                                        <p:cTn id="38" dur="1" fill="hold">
                                          <p:stCondLst>
                                            <p:cond delay="0"/>
                                          </p:stCondLst>
                                        </p:cTn>
                                        <p:tgtEl>
                                          <p:spTgt spid="11">
                                            <p:txEl>
                                              <p:pRg st="5" end="5"/>
                                            </p:txEl>
                                          </p:spTgt>
                                        </p:tgtEl>
                                        <p:attrNameLst>
                                          <p:attrName>style.visibility</p:attrName>
                                        </p:attrNameLst>
                                      </p:cBhvr>
                                      <p:to>
                                        <p:strVal val="visible"/>
                                      </p:to>
                                    </p:set>
                                    <p:animEffect transition="in" filter="wipe(down)">
                                      <p:cBhvr>
                                        <p:cTn id="39" dur="500"/>
                                        <p:tgtEl>
                                          <p:spTgt spid="11">
                                            <p:txEl>
                                              <p:pRg st="5" end="5"/>
                                            </p:txEl>
                                          </p:spTgt>
                                        </p:tgtEl>
                                      </p:cBhvr>
                                    </p:animEffect>
                                  </p:childTnLst>
                                </p:cTn>
                              </p:par>
                            </p:childTnLst>
                          </p:cTn>
                        </p:par>
                        <p:par>
                          <p:cTn id="40" fill="hold">
                            <p:stCondLst>
                              <p:cond delay="4500"/>
                            </p:stCondLst>
                            <p:childTnLst>
                              <p:par>
                                <p:cTn id="41" presetID="22" presetClass="entr" presetSubtype="4" fill="hold" nodeType="afterEffect">
                                  <p:stCondLst>
                                    <p:cond delay="0"/>
                                  </p:stCondLst>
                                  <p:childTnLst>
                                    <p:set>
                                      <p:cBhvr>
                                        <p:cTn id="42" dur="1" fill="hold">
                                          <p:stCondLst>
                                            <p:cond delay="0"/>
                                          </p:stCondLst>
                                        </p:cTn>
                                        <p:tgtEl>
                                          <p:spTgt spid="11">
                                            <p:txEl>
                                              <p:pRg st="6" end="6"/>
                                            </p:txEl>
                                          </p:spTgt>
                                        </p:tgtEl>
                                        <p:attrNameLst>
                                          <p:attrName>style.visibility</p:attrName>
                                        </p:attrNameLst>
                                      </p:cBhvr>
                                      <p:to>
                                        <p:strVal val="visible"/>
                                      </p:to>
                                    </p:set>
                                    <p:animEffect transition="in" filter="wipe(down)">
                                      <p:cBhvr>
                                        <p:cTn id="43" dur="500"/>
                                        <p:tgtEl>
                                          <p:spTgt spid="11">
                                            <p:txEl>
                                              <p:pRg st="6" end="6"/>
                                            </p:txEl>
                                          </p:spTgt>
                                        </p:tgtEl>
                                      </p:cBhvr>
                                    </p:animEffect>
                                  </p:childTnLst>
                                </p:cTn>
                              </p:par>
                            </p:childTnLst>
                          </p:cTn>
                        </p:par>
                        <p:par>
                          <p:cTn id="44" fill="hold">
                            <p:stCondLst>
                              <p:cond delay="5000"/>
                            </p:stCondLst>
                            <p:childTnLst>
                              <p:par>
                                <p:cTn id="45" presetID="22" presetClass="entr" presetSubtype="4" fill="hold" nodeType="afterEffect">
                                  <p:stCondLst>
                                    <p:cond delay="0"/>
                                  </p:stCondLst>
                                  <p:childTnLst>
                                    <p:set>
                                      <p:cBhvr>
                                        <p:cTn id="46" dur="1" fill="hold">
                                          <p:stCondLst>
                                            <p:cond delay="0"/>
                                          </p:stCondLst>
                                        </p:cTn>
                                        <p:tgtEl>
                                          <p:spTgt spid="11">
                                            <p:txEl>
                                              <p:pRg st="7" end="7"/>
                                            </p:txEl>
                                          </p:spTgt>
                                        </p:tgtEl>
                                        <p:attrNameLst>
                                          <p:attrName>style.visibility</p:attrName>
                                        </p:attrNameLst>
                                      </p:cBhvr>
                                      <p:to>
                                        <p:strVal val="visible"/>
                                      </p:to>
                                    </p:set>
                                    <p:animEffect transition="in" filter="wipe(down)">
                                      <p:cBhvr>
                                        <p:cTn id="47" dur="500"/>
                                        <p:tgtEl>
                                          <p:spTgt spid="11">
                                            <p:txEl>
                                              <p:pRg st="7" end="7"/>
                                            </p:txEl>
                                          </p:spTgt>
                                        </p:tgtEl>
                                      </p:cBhvr>
                                    </p:animEffect>
                                  </p:childTnLst>
                                </p:cTn>
                              </p:par>
                            </p:childTnLst>
                          </p:cTn>
                        </p:par>
                        <p:par>
                          <p:cTn id="48" fill="hold">
                            <p:stCondLst>
                              <p:cond delay="5500"/>
                            </p:stCondLst>
                            <p:childTnLst>
                              <p:par>
                                <p:cTn id="49" presetID="22" presetClass="entr" presetSubtype="8" fill="hold" grpId="0" nodeType="after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wipe(left)">
                                      <p:cBhvr>
                                        <p:cTn id="51" dur="500"/>
                                        <p:tgtEl>
                                          <p:spTgt spid="3"/>
                                        </p:tgtEl>
                                      </p:cBhvr>
                                    </p:animEffect>
                                  </p:childTnLst>
                                </p:cTn>
                              </p:par>
                            </p:childTnLst>
                          </p:cTn>
                        </p:par>
                        <p:par>
                          <p:cTn id="52" fill="hold">
                            <p:stCondLst>
                              <p:cond delay="6000"/>
                            </p:stCondLst>
                            <p:childTnLst>
                              <p:par>
                                <p:cTn id="53" presetID="9" presetClass="entr" presetSubtype="0" fill="hold" grpId="0" nodeType="after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dissolve">
                                      <p:cBhvr>
                                        <p:cTn id="5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p:bldP spid="2" grpId="0"/>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21</a:t>
            </a:fld>
            <a:endParaRPr lang="fr-FR">
              <a:solidFill>
                <a:srgbClr val="FFFFFF"/>
              </a:solidFill>
            </a:endParaRPr>
          </a:p>
        </p:txBody>
      </p:sp>
      <p:sp>
        <p:nvSpPr>
          <p:cNvPr id="7" name="Espace réservé du numéro de diapositive 3">
            <a:extLst>
              <a:ext uri="{FF2B5EF4-FFF2-40B4-BE49-F238E27FC236}">
                <a16:creationId xmlns:a16="http://schemas.microsoft.com/office/drawing/2014/main" xmlns=""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21</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92879"/>
            <a:ext cx="4787677" cy="523220"/>
          </a:xfrm>
          <a:prstGeom prst="rect">
            <a:avLst/>
          </a:prstGeom>
          <a:noFill/>
        </p:spPr>
        <p:txBody>
          <a:bodyPr wrap="square" rtlCol="0">
            <a:spAutoFit/>
          </a:bodyPr>
          <a:lstStyle/>
          <a:p>
            <a:pPr defTabSz="363538">
              <a:tabLst>
                <a:tab pos="903288" algn="l"/>
                <a:tab pos="1077913" algn="l"/>
              </a:tabLst>
            </a:pPr>
            <a:r>
              <a:rPr lang="fr-FR" sz="2800" b="1" cap="small" dirty="0" err="1" smtClean="0">
                <a:solidFill>
                  <a:srgbClr val="FFFFFF"/>
                </a:solidFill>
              </a:rPr>
              <a:t>ANJE</a:t>
            </a:r>
            <a:r>
              <a:rPr lang="fr-FR" sz="2800" b="1" cap="small" dirty="0" smtClean="0">
                <a:solidFill>
                  <a:srgbClr val="FFFFFF"/>
                </a:solidFill>
              </a:rPr>
              <a:t> - indicateurs </a:t>
            </a:r>
            <a:r>
              <a:rPr lang="fr-FR" sz="2800" b="1" cap="small" dirty="0">
                <a:solidFill>
                  <a:srgbClr val="FFFFFF"/>
                </a:solidFill>
              </a:rPr>
              <a:t>standards</a:t>
            </a:r>
          </a:p>
        </p:txBody>
      </p:sp>
      <p:sp>
        <p:nvSpPr>
          <p:cNvPr id="10" name="Text Placeholder 5"/>
          <p:cNvSpPr>
            <a:spLocks noGrp="1"/>
          </p:cNvSpPr>
          <p:nvPr>
            <p:ph idx="1"/>
          </p:nvPr>
        </p:nvSpPr>
        <p:spPr>
          <a:xfrm>
            <a:off x="240879" y="1317657"/>
            <a:ext cx="5555238" cy="4933024"/>
          </a:xfrm>
        </p:spPr>
        <p:txBody>
          <a:bodyPr>
            <a:normAutofit fontScale="55000" lnSpcReduction="20000"/>
          </a:bodyPr>
          <a:lstStyle/>
          <a:p>
            <a:r>
              <a:rPr lang="fr-FR" sz="3600" b="1" dirty="0">
                <a:solidFill>
                  <a:srgbClr val="0070C0"/>
                </a:solidFill>
              </a:rPr>
              <a:t>Chez les moins de 6 mois :</a:t>
            </a:r>
          </a:p>
          <a:p>
            <a:pPr lvl="1">
              <a:buFont typeface="Arial" panose="020B0604020202020204" pitchFamily="34" charset="0"/>
              <a:buChar char="•"/>
            </a:pPr>
            <a:r>
              <a:rPr lang="fr-FR" sz="3200" b="1" dirty="0">
                <a:solidFill>
                  <a:schemeClr val="accent1">
                    <a:lumMod val="75000"/>
                  </a:schemeClr>
                </a:solidFill>
              </a:rPr>
              <a:t>Allaitement exclusif pendant 6 mois</a:t>
            </a:r>
          </a:p>
          <a:p>
            <a:pPr lvl="1">
              <a:buFont typeface="Arial" panose="020B0604020202020204" pitchFamily="34" charset="0"/>
              <a:buChar char="•"/>
            </a:pPr>
            <a:r>
              <a:rPr lang="fr-FR" sz="3200" b="1" dirty="0">
                <a:solidFill>
                  <a:schemeClr val="accent1"/>
                </a:solidFill>
              </a:rPr>
              <a:t>Initiation précoce de l’allaitement maternel</a:t>
            </a:r>
          </a:p>
          <a:p>
            <a:r>
              <a:rPr lang="fr-FR" sz="3600" b="1" dirty="0">
                <a:solidFill>
                  <a:schemeClr val="accent3">
                    <a:lumMod val="50000"/>
                  </a:schemeClr>
                </a:solidFill>
              </a:rPr>
              <a:t>Chez les enfants de 6-23 mois </a:t>
            </a:r>
            <a:r>
              <a:rPr lang="fr-FR" sz="3600" dirty="0">
                <a:solidFill>
                  <a:schemeClr val="accent3">
                    <a:lumMod val="50000"/>
                  </a:schemeClr>
                </a:solidFill>
              </a:rPr>
              <a:t>:</a:t>
            </a:r>
          </a:p>
          <a:p>
            <a:pPr marL="800100" lvl="1" indent="-457200">
              <a:buFont typeface="Arial" panose="020B0604020202020204" pitchFamily="34" charset="0"/>
              <a:buChar char="•"/>
            </a:pPr>
            <a:r>
              <a:rPr lang="fr-FR" sz="3200" b="1" dirty="0">
                <a:solidFill>
                  <a:schemeClr val="accent5">
                    <a:lumMod val="75000"/>
                  </a:schemeClr>
                </a:solidFill>
              </a:rPr>
              <a:t>Diversité alimentaire minimale</a:t>
            </a:r>
            <a:endParaRPr lang="x-none" sz="3200" b="1" dirty="0">
              <a:solidFill>
                <a:schemeClr val="accent5">
                  <a:lumMod val="75000"/>
                </a:schemeClr>
              </a:solidFill>
            </a:endParaRPr>
          </a:p>
          <a:p>
            <a:pPr marL="800100" lvl="1" indent="-457200">
              <a:buFont typeface="Arial" panose="020B0604020202020204" pitchFamily="34" charset="0"/>
              <a:buChar char="•"/>
            </a:pPr>
            <a:r>
              <a:rPr lang="fr-FR" sz="3200" b="1" dirty="0">
                <a:solidFill>
                  <a:schemeClr val="accent3">
                    <a:lumMod val="75000"/>
                  </a:schemeClr>
                </a:solidFill>
              </a:rPr>
              <a:t>Fréquence minimale des repas</a:t>
            </a:r>
          </a:p>
          <a:p>
            <a:pPr marL="800100" lvl="1" indent="-457200">
              <a:buFont typeface="Arial" panose="020B0604020202020204" pitchFamily="34" charset="0"/>
              <a:buChar char="•"/>
            </a:pPr>
            <a:r>
              <a:rPr lang="fr-FR" sz="3200" b="1" dirty="0">
                <a:solidFill>
                  <a:schemeClr val="accent2">
                    <a:lumMod val="75000"/>
                  </a:schemeClr>
                </a:solidFill>
              </a:rPr>
              <a:t>Régime alimentaire Minimum</a:t>
            </a:r>
          </a:p>
          <a:p>
            <a:pPr marL="800100" lvl="1" indent="-457200">
              <a:buFont typeface="Arial" panose="020B0604020202020204" pitchFamily="34" charset="0"/>
              <a:buChar char="•"/>
            </a:pPr>
            <a:r>
              <a:rPr lang="fr-FR" sz="3200" b="1" dirty="0">
                <a:solidFill>
                  <a:schemeClr val="accent5">
                    <a:lumMod val="75000"/>
                  </a:schemeClr>
                </a:solidFill>
              </a:rPr>
              <a:t>Non (zéro) consommation de fruit et légumes</a:t>
            </a:r>
          </a:p>
          <a:p>
            <a:pPr marL="800100" lvl="1" indent="-457200">
              <a:buFont typeface="Arial" panose="020B0604020202020204" pitchFamily="34" charset="0"/>
              <a:buChar char="•"/>
              <a:defRPr/>
            </a:pPr>
            <a:r>
              <a:rPr lang="fr-FR" sz="3300" b="1" dirty="0">
                <a:solidFill>
                  <a:schemeClr val="accent3">
                    <a:lumMod val="75000"/>
                  </a:schemeClr>
                </a:solidFill>
              </a:rPr>
              <a:t>Non (zéro) consommation des produits laitiers</a:t>
            </a:r>
            <a:endParaRPr lang="en-GB" sz="3300" b="1" dirty="0">
              <a:solidFill>
                <a:schemeClr val="accent3">
                  <a:lumMod val="75000"/>
                </a:schemeClr>
              </a:solidFill>
            </a:endParaRPr>
          </a:p>
          <a:p>
            <a:pPr marL="800100" lvl="1" indent="-457200">
              <a:buFont typeface="Arial" panose="020B0604020202020204" pitchFamily="34" charset="0"/>
              <a:buChar char="•"/>
            </a:pPr>
            <a:r>
              <a:rPr lang="fr-FR" sz="3300" b="1" dirty="0">
                <a:solidFill>
                  <a:schemeClr val="accent2">
                    <a:lumMod val="75000"/>
                  </a:schemeClr>
                </a:solidFill>
              </a:rPr>
              <a:t>Consommation de Soda et autres boissons sucrées</a:t>
            </a:r>
          </a:p>
          <a:p>
            <a:pPr marL="800100" lvl="1" indent="-457200">
              <a:buFont typeface="Arial" panose="020B0604020202020204" pitchFamily="34" charset="0"/>
              <a:buChar char="•"/>
            </a:pPr>
            <a:r>
              <a:rPr lang="fr-FR" sz="3300" b="1" dirty="0">
                <a:solidFill>
                  <a:schemeClr val="accent5">
                    <a:lumMod val="75000"/>
                  </a:schemeClr>
                </a:solidFill>
              </a:rPr>
              <a:t>Non (zéro) consommation des produits laitiers</a:t>
            </a:r>
          </a:p>
          <a:p>
            <a:r>
              <a:rPr lang="fr-FR" sz="3600" b="1" i="1" dirty="0">
                <a:solidFill>
                  <a:schemeClr val="accent6">
                    <a:lumMod val="50000"/>
                  </a:schemeClr>
                </a:solidFill>
              </a:rPr>
              <a:t>Chez les enfants de 12-23 mois:  </a:t>
            </a:r>
          </a:p>
          <a:p>
            <a:pPr lvl="1">
              <a:buFont typeface="Arial" panose="020B0604020202020204" pitchFamily="34" charset="0"/>
              <a:buChar char="•"/>
            </a:pPr>
            <a:r>
              <a:rPr lang="fr-FR" sz="3200" i="1" dirty="0">
                <a:solidFill>
                  <a:schemeClr val="accent6">
                    <a:lumMod val="75000"/>
                  </a:schemeClr>
                </a:solidFill>
              </a:rPr>
              <a:t> </a:t>
            </a:r>
            <a:r>
              <a:rPr lang="fr-FR" sz="3200" b="1" dirty="0">
                <a:solidFill>
                  <a:schemeClr val="accent6">
                    <a:lumMod val="75000"/>
                  </a:schemeClr>
                </a:solidFill>
              </a:rPr>
              <a:t>Continuité de l’allaitement </a:t>
            </a:r>
            <a:r>
              <a:rPr lang="fr-FR" sz="3200" b="1" dirty="0" smtClean="0">
                <a:solidFill>
                  <a:schemeClr val="accent6">
                    <a:lumMod val="75000"/>
                  </a:schemeClr>
                </a:solidFill>
              </a:rPr>
              <a:t>maternel</a:t>
            </a:r>
            <a:endParaRPr lang="fr-FR" b="1" i="1" dirty="0">
              <a:solidFill>
                <a:schemeClr val="accent6">
                  <a:lumMod val="75000"/>
                </a:schemeClr>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9215" y="1317657"/>
            <a:ext cx="3286666" cy="4643068"/>
          </a:xfrm>
          <a:prstGeom prst="rect">
            <a:avLst/>
          </a:prstGeom>
        </p:spPr>
      </p:pic>
    </p:spTree>
    <p:extLst>
      <p:ext uri="{BB962C8B-B14F-4D97-AF65-F5344CB8AC3E}">
        <p14:creationId xmlns:p14="http://schemas.microsoft.com/office/powerpoint/2010/main" val="4135129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par>
                          <p:cTn id="16" fill="hold">
                            <p:stCondLst>
                              <p:cond delay="1500"/>
                            </p:stCondLst>
                            <p:childTnLst>
                              <p:par>
                                <p:cTn id="17" presetID="5" presetClass="entr" presetSubtype="10" fill="hold" nodeType="after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checkerboard(across)">
                                      <p:cBhvr>
                                        <p:cTn id="19" dur="500"/>
                                        <p:tgtEl>
                                          <p:spTgt spid="10">
                                            <p:txEl>
                                              <p:pRg st="0" end="0"/>
                                            </p:txEl>
                                          </p:spTgt>
                                        </p:tgtEl>
                                      </p:cBhvr>
                                    </p:animEffect>
                                  </p:childTnLst>
                                </p:cTn>
                              </p:par>
                            </p:childTnLst>
                          </p:cTn>
                        </p:par>
                        <p:par>
                          <p:cTn id="20" fill="hold">
                            <p:stCondLst>
                              <p:cond delay="2000"/>
                            </p:stCondLst>
                            <p:childTnLst>
                              <p:par>
                                <p:cTn id="21" presetID="5" presetClass="entr" presetSubtype="10" fill="hold" nodeType="after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animEffect transition="in" filter="checkerboard(across)">
                                      <p:cBhvr>
                                        <p:cTn id="23" dur="500"/>
                                        <p:tgtEl>
                                          <p:spTgt spid="10">
                                            <p:txEl>
                                              <p:pRg st="1" end="1"/>
                                            </p:txEl>
                                          </p:spTgt>
                                        </p:tgtEl>
                                      </p:cBhvr>
                                    </p:animEffect>
                                  </p:childTnLst>
                                </p:cTn>
                              </p:par>
                            </p:childTnLst>
                          </p:cTn>
                        </p:par>
                        <p:par>
                          <p:cTn id="24" fill="hold">
                            <p:stCondLst>
                              <p:cond delay="2500"/>
                            </p:stCondLst>
                            <p:childTnLst>
                              <p:par>
                                <p:cTn id="25" presetID="5" presetClass="entr" presetSubtype="10" fill="hold" nodeType="afterEffect">
                                  <p:stCondLst>
                                    <p:cond delay="0"/>
                                  </p:stCondLst>
                                  <p:childTnLst>
                                    <p:set>
                                      <p:cBhvr>
                                        <p:cTn id="26" dur="1" fill="hold">
                                          <p:stCondLst>
                                            <p:cond delay="0"/>
                                          </p:stCondLst>
                                        </p:cTn>
                                        <p:tgtEl>
                                          <p:spTgt spid="10">
                                            <p:txEl>
                                              <p:pRg st="2" end="2"/>
                                            </p:txEl>
                                          </p:spTgt>
                                        </p:tgtEl>
                                        <p:attrNameLst>
                                          <p:attrName>style.visibility</p:attrName>
                                        </p:attrNameLst>
                                      </p:cBhvr>
                                      <p:to>
                                        <p:strVal val="visible"/>
                                      </p:to>
                                    </p:set>
                                    <p:animEffect transition="in" filter="checkerboard(across)">
                                      <p:cBhvr>
                                        <p:cTn id="27" dur="500"/>
                                        <p:tgtEl>
                                          <p:spTgt spid="10">
                                            <p:txEl>
                                              <p:pRg st="2" end="2"/>
                                            </p:txEl>
                                          </p:spTgt>
                                        </p:tgtEl>
                                      </p:cBhvr>
                                    </p:animEffect>
                                  </p:childTnLst>
                                </p:cTn>
                              </p:par>
                            </p:childTnLst>
                          </p:cTn>
                        </p:par>
                        <p:par>
                          <p:cTn id="28" fill="hold">
                            <p:stCondLst>
                              <p:cond delay="3000"/>
                            </p:stCondLst>
                            <p:childTnLst>
                              <p:par>
                                <p:cTn id="29" presetID="5" presetClass="entr" presetSubtype="10" fill="hold" nodeType="afterEffect">
                                  <p:stCondLst>
                                    <p:cond delay="0"/>
                                  </p:stCondLst>
                                  <p:childTnLst>
                                    <p:set>
                                      <p:cBhvr>
                                        <p:cTn id="30" dur="1" fill="hold">
                                          <p:stCondLst>
                                            <p:cond delay="0"/>
                                          </p:stCondLst>
                                        </p:cTn>
                                        <p:tgtEl>
                                          <p:spTgt spid="10">
                                            <p:txEl>
                                              <p:pRg st="3" end="3"/>
                                            </p:txEl>
                                          </p:spTgt>
                                        </p:tgtEl>
                                        <p:attrNameLst>
                                          <p:attrName>style.visibility</p:attrName>
                                        </p:attrNameLst>
                                      </p:cBhvr>
                                      <p:to>
                                        <p:strVal val="visible"/>
                                      </p:to>
                                    </p:set>
                                    <p:animEffect transition="in" filter="checkerboard(across)">
                                      <p:cBhvr>
                                        <p:cTn id="31" dur="500"/>
                                        <p:tgtEl>
                                          <p:spTgt spid="10">
                                            <p:txEl>
                                              <p:pRg st="3" end="3"/>
                                            </p:txEl>
                                          </p:spTgt>
                                        </p:tgtEl>
                                      </p:cBhvr>
                                    </p:animEffect>
                                  </p:childTnLst>
                                </p:cTn>
                              </p:par>
                            </p:childTnLst>
                          </p:cTn>
                        </p:par>
                        <p:par>
                          <p:cTn id="32" fill="hold">
                            <p:stCondLst>
                              <p:cond delay="3500"/>
                            </p:stCondLst>
                            <p:childTnLst>
                              <p:par>
                                <p:cTn id="33" presetID="5" presetClass="entr" presetSubtype="10" fill="hold" nodeType="afterEffect">
                                  <p:stCondLst>
                                    <p:cond delay="0"/>
                                  </p:stCondLst>
                                  <p:childTnLst>
                                    <p:set>
                                      <p:cBhvr>
                                        <p:cTn id="34" dur="1" fill="hold">
                                          <p:stCondLst>
                                            <p:cond delay="0"/>
                                          </p:stCondLst>
                                        </p:cTn>
                                        <p:tgtEl>
                                          <p:spTgt spid="10">
                                            <p:txEl>
                                              <p:pRg st="4" end="4"/>
                                            </p:txEl>
                                          </p:spTgt>
                                        </p:tgtEl>
                                        <p:attrNameLst>
                                          <p:attrName>style.visibility</p:attrName>
                                        </p:attrNameLst>
                                      </p:cBhvr>
                                      <p:to>
                                        <p:strVal val="visible"/>
                                      </p:to>
                                    </p:set>
                                    <p:animEffect transition="in" filter="checkerboard(across)">
                                      <p:cBhvr>
                                        <p:cTn id="35" dur="500"/>
                                        <p:tgtEl>
                                          <p:spTgt spid="10">
                                            <p:txEl>
                                              <p:pRg st="4" end="4"/>
                                            </p:txEl>
                                          </p:spTgt>
                                        </p:tgtEl>
                                      </p:cBhvr>
                                    </p:animEffect>
                                  </p:childTnLst>
                                </p:cTn>
                              </p:par>
                            </p:childTnLst>
                          </p:cTn>
                        </p:par>
                        <p:par>
                          <p:cTn id="36" fill="hold">
                            <p:stCondLst>
                              <p:cond delay="4000"/>
                            </p:stCondLst>
                            <p:childTnLst>
                              <p:par>
                                <p:cTn id="37" presetID="5" presetClass="entr" presetSubtype="10" fill="hold" nodeType="afterEffect">
                                  <p:stCondLst>
                                    <p:cond delay="0"/>
                                  </p:stCondLst>
                                  <p:childTnLst>
                                    <p:set>
                                      <p:cBhvr>
                                        <p:cTn id="38" dur="1" fill="hold">
                                          <p:stCondLst>
                                            <p:cond delay="0"/>
                                          </p:stCondLst>
                                        </p:cTn>
                                        <p:tgtEl>
                                          <p:spTgt spid="10">
                                            <p:txEl>
                                              <p:pRg st="5" end="5"/>
                                            </p:txEl>
                                          </p:spTgt>
                                        </p:tgtEl>
                                        <p:attrNameLst>
                                          <p:attrName>style.visibility</p:attrName>
                                        </p:attrNameLst>
                                      </p:cBhvr>
                                      <p:to>
                                        <p:strVal val="visible"/>
                                      </p:to>
                                    </p:set>
                                    <p:animEffect transition="in" filter="checkerboard(across)">
                                      <p:cBhvr>
                                        <p:cTn id="39" dur="500"/>
                                        <p:tgtEl>
                                          <p:spTgt spid="10">
                                            <p:txEl>
                                              <p:pRg st="5" end="5"/>
                                            </p:txEl>
                                          </p:spTgt>
                                        </p:tgtEl>
                                      </p:cBhvr>
                                    </p:animEffect>
                                  </p:childTnLst>
                                </p:cTn>
                              </p:par>
                            </p:childTnLst>
                          </p:cTn>
                        </p:par>
                        <p:par>
                          <p:cTn id="40" fill="hold">
                            <p:stCondLst>
                              <p:cond delay="4500"/>
                            </p:stCondLst>
                            <p:childTnLst>
                              <p:par>
                                <p:cTn id="41" presetID="5" presetClass="entr" presetSubtype="10" fill="hold" nodeType="afterEffect">
                                  <p:stCondLst>
                                    <p:cond delay="0"/>
                                  </p:stCondLst>
                                  <p:childTnLst>
                                    <p:set>
                                      <p:cBhvr>
                                        <p:cTn id="42" dur="1" fill="hold">
                                          <p:stCondLst>
                                            <p:cond delay="0"/>
                                          </p:stCondLst>
                                        </p:cTn>
                                        <p:tgtEl>
                                          <p:spTgt spid="10">
                                            <p:txEl>
                                              <p:pRg st="6" end="6"/>
                                            </p:txEl>
                                          </p:spTgt>
                                        </p:tgtEl>
                                        <p:attrNameLst>
                                          <p:attrName>style.visibility</p:attrName>
                                        </p:attrNameLst>
                                      </p:cBhvr>
                                      <p:to>
                                        <p:strVal val="visible"/>
                                      </p:to>
                                    </p:set>
                                    <p:animEffect transition="in" filter="checkerboard(across)">
                                      <p:cBhvr>
                                        <p:cTn id="43" dur="500"/>
                                        <p:tgtEl>
                                          <p:spTgt spid="10">
                                            <p:txEl>
                                              <p:pRg st="6" end="6"/>
                                            </p:txEl>
                                          </p:spTgt>
                                        </p:tgtEl>
                                      </p:cBhvr>
                                    </p:animEffect>
                                  </p:childTnLst>
                                </p:cTn>
                              </p:par>
                            </p:childTnLst>
                          </p:cTn>
                        </p:par>
                        <p:par>
                          <p:cTn id="44" fill="hold">
                            <p:stCondLst>
                              <p:cond delay="5000"/>
                            </p:stCondLst>
                            <p:childTnLst>
                              <p:par>
                                <p:cTn id="45" presetID="5" presetClass="entr" presetSubtype="10" fill="hold" nodeType="afterEffect">
                                  <p:stCondLst>
                                    <p:cond delay="0"/>
                                  </p:stCondLst>
                                  <p:childTnLst>
                                    <p:set>
                                      <p:cBhvr>
                                        <p:cTn id="46" dur="1" fill="hold">
                                          <p:stCondLst>
                                            <p:cond delay="0"/>
                                          </p:stCondLst>
                                        </p:cTn>
                                        <p:tgtEl>
                                          <p:spTgt spid="10">
                                            <p:txEl>
                                              <p:pRg st="7" end="7"/>
                                            </p:txEl>
                                          </p:spTgt>
                                        </p:tgtEl>
                                        <p:attrNameLst>
                                          <p:attrName>style.visibility</p:attrName>
                                        </p:attrNameLst>
                                      </p:cBhvr>
                                      <p:to>
                                        <p:strVal val="visible"/>
                                      </p:to>
                                    </p:set>
                                    <p:animEffect transition="in" filter="checkerboard(across)">
                                      <p:cBhvr>
                                        <p:cTn id="47" dur="500"/>
                                        <p:tgtEl>
                                          <p:spTgt spid="10">
                                            <p:txEl>
                                              <p:pRg st="7" end="7"/>
                                            </p:txEl>
                                          </p:spTgt>
                                        </p:tgtEl>
                                      </p:cBhvr>
                                    </p:animEffect>
                                  </p:childTnLst>
                                </p:cTn>
                              </p:par>
                            </p:childTnLst>
                          </p:cTn>
                        </p:par>
                        <p:par>
                          <p:cTn id="48" fill="hold">
                            <p:stCondLst>
                              <p:cond delay="5500"/>
                            </p:stCondLst>
                            <p:childTnLst>
                              <p:par>
                                <p:cTn id="49" presetID="5" presetClass="entr" presetSubtype="10" fill="hold" nodeType="afterEffect">
                                  <p:stCondLst>
                                    <p:cond delay="0"/>
                                  </p:stCondLst>
                                  <p:childTnLst>
                                    <p:set>
                                      <p:cBhvr>
                                        <p:cTn id="50" dur="1" fill="hold">
                                          <p:stCondLst>
                                            <p:cond delay="0"/>
                                          </p:stCondLst>
                                        </p:cTn>
                                        <p:tgtEl>
                                          <p:spTgt spid="10">
                                            <p:txEl>
                                              <p:pRg st="8" end="8"/>
                                            </p:txEl>
                                          </p:spTgt>
                                        </p:tgtEl>
                                        <p:attrNameLst>
                                          <p:attrName>style.visibility</p:attrName>
                                        </p:attrNameLst>
                                      </p:cBhvr>
                                      <p:to>
                                        <p:strVal val="visible"/>
                                      </p:to>
                                    </p:set>
                                    <p:animEffect transition="in" filter="checkerboard(across)">
                                      <p:cBhvr>
                                        <p:cTn id="51" dur="500"/>
                                        <p:tgtEl>
                                          <p:spTgt spid="10">
                                            <p:txEl>
                                              <p:pRg st="8" end="8"/>
                                            </p:txEl>
                                          </p:spTgt>
                                        </p:tgtEl>
                                      </p:cBhvr>
                                    </p:animEffect>
                                  </p:childTnLst>
                                </p:cTn>
                              </p:par>
                            </p:childTnLst>
                          </p:cTn>
                        </p:par>
                        <p:par>
                          <p:cTn id="52" fill="hold">
                            <p:stCondLst>
                              <p:cond delay="6000"/>
                            </p:stCondLst>
                            <p:childTnLst>
                              <p:par>
                                <p:cTn id="53" presetID="5" presetClass="entr" presetSubtype="10" fill="hold" nodeType="afterEffect">
                                  <p:stCondLst>
                                    <p:cond delay="0"/>
                                  </p:stCondLst>
                                  <p:childTnLst>
                                    <p:set>
                                      <p:cBhvr>
                                        <p:cTn id="54" dur="1" fill="hold">
                                          <p:stCondLst>
                                            <p:cond delay="0"/>
                                          </p:stCondLst>
                                        </p:cTn>
                                        <p:tgtEl>
                                          <p:spTgt spid="10">
                                            <p:txEl>
                                              <p:pRg st="9" end="9"/>
                                            </p:txEl>
                                          </p:spTgt>
                                        </p:tgtEl>
                                        <p:attrNameLst>
                                          <p:attrName>style.visibility</p:attrName>
                                        </p:attrNameLst>
                                      </p:cBhvr>
                                      <p:to>
                                        <p:strVal val="visible"/>
                                      </p:to>
                                    </p:set>
                                    <p:animEffect transition="in" filter="checkerboard(across)">
                                      <p:cBhvr>
                                        <p:cTn id="55" dur="500"/>
                                        <p:tgtEl>
                                          <p:spTgt spid="10">
                                            <p:txEl>
                                              <p:pRg st="9" end="9"/>
                                            </p:txEl>
                                          </p:spTgt>
                                        </p:tgtEl>
                                      </p:cBhvr>
                                    </p:animEffect>
                                  </p:childTnLst>
                                </p:cTn>
                              </p:par>
                            </p:childTnLst>
                          </p:cTn>
                        </p:par>
                        <p:par>
                          <p:cTn id="56" fill="hold">
                            <p:stCondLst>
                              <p:cond delay="6500"/>
                            </p:stCondLst>
                            <p:childTnLst>
                              <p:par>
                                <p:cTn id="57" presetID="5" presetClass="entr" presetSubtype="10" fill="hold" nodeType="afterEffect">
                                  <p:stCondLst>
                                    <p:cond delay="0"/>
                                  </p:stCondLst>
                                  <p:childTnLst>
                                    <p:set>
                                      <p:cBhvr>
                                        <p:cTn id="58" dur="1" fill="hold">
                                          <p:stCondLst>
                                            <p:cond delay="0"/>
                                          </p:stCondLst>
                                        </p:cTn>
                                        <p:tgtEl>
                                          <p:spTgt spid="10">
                                            <p:txEl>
                                              <p:pRg st="10" end="10"/>
                                            </p:txEl>
                                          </p:spTgt>
                                        </p:tgtEl>
                                        <p:attrNameLst>
                                          <p:attrName>style.visibility</p:attrName>
                                        </p:attrNameLst>
                                      </p:cBhvr>
                                      <p:to>
                                        <p:strVal val="visible"/>
                                      </p:to>
                                    </p:set>
                                    <p:animEffect transition="in" filter="checkerboard(across)">
                                      <p:cBhvr>
                                        <p:cTn id="59" dur="500"/>
                                        <p:tgtEl>
                                          <p:spTgt spid="10">
                                            <p:txEl>
                                              <p:pRg st="10" end="10"/>
                                            </p:txEl>
                                          </p:spTgt>
                                        </p:tgtEl>
                                      </p:cBhvr>
                                    </p:animEffect>
                                  </p:childTnLst>
                                </p:cTn>
                              </p:par>
                            </p:childTnLst>
                          </p:cTn>
                        </p:par>
                        <p:par>
                          <p:cTn id="60" fill="hold">
                            <p:stCondLst>
                              <p:cond delay="7000"/>
                            </p:stCondLst>
                            <p:childTnLst>
                              <p:par>
                                <p:cTn id="61" presetID="5" presetClass="entr" presetSubtype="10" fill="hold" nodeType="afterEffect">
                                  <p:stCondLst>
                                    <p:cond delay="0"/>
                                  </p:stCondLst>
                                  <p:childTnLst>
                                    <p:set>
                                      <p:cBhvr>
                                        <p:cTn id="62" dur="1" fill="hold">
                                          <p:stCondLst>
                                            <p:cond delay="0"/>
                                          </p:stCondLst>
                                        </p:cTn>
                                        <p:tgtEl>
                                          <p:spTgt spid="10">
                                            <p:txEl>
                                              <p:pRg st="11" end="11"/>
                                            </p:txEl>
                                          </p:spTgt>
                                        </p:tgtEl>
                                        <p:attrNameLst>
                                          <p:attrName>style.visibility</p:attrName>
                                        </p:attrNameLst>
                                      </p:cBhvr>
                                      <p:to>
                                        <p:strVal val="visible"/>
                                      </p:to>
                                    </p:set>
                                    <p:animEffect transition="in" filter="checkerboard(across)">
                                      <p:cBhvr>
                                        <p:cTn id="63" dur="500"/>
                                        <p:tgtEl>
                                          <p:spTgt spid="10">
                                            <p:txEl>
                                              <p:pRg st="11" end="11"/>
                                            </p:txEl>
                                          </p:spTgt>
                                        </p:tgtEl>
                                      </p:cBhvr>
                                    </p:animEffect>
                                  </p:childTnLst>
                                </p:cTn>
                              </p:par>
                            </p:childTnLst>
                          </p:cTn>
                        </p:par>
                        <p:par>
                          <p:cTn id="64" fill="hold">
                            <p:stCondLst>
                              <p:cond delay="7500"/>
                            </p:stCondLst>
                            <p:childTnLst>
                              <p:par>
                                <p:cTn id="65" presetID="5" presetClass="entr" presetSubtype="10" fill="hold" nodeType="afterEffect">
                                  <p:stCondLst>
                                    <p:cond delay="0"/>
                                  </p:stCondLst>
                                  <p:childTnLst>
                                    <p:set>
                                      <p:cBhvr>
                                        <p:cTn id="66" dur="1" fill="hold">
                                          <p:stCondLst>
                                            <p:cond delay="0"/>
                                          </p:stCondLst>
                                        </p:cTn>
                                        <p:tgtEl>
                                          <p:spTgt spid="10">
                                            <p:txEl>
                                              <p:pRg st="12" end="12"/>
                                            </p:txEl>
                                          </p:spTgt>
                                        </p:tgtEl>
                                        <p:attrNameLst>
                                          <p:attrName>style.visibility</p:attrName>
                                        </p:attrNameLst>
                                      </p:cBhvr>
                                      <p:to>
                                        <p:strVal val="visible"/>
                                      </p:to>
                                    </p:set>
                                    <p:animEffect transition="in" filter="checkerboard(across)">
                                      <p:cBhvr>
                                        <p:cTn id="67" dur="500"/>
                                        <p:tgtEl>
                                          <p:spTgt spid="10">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22</a:t>
            </a:fld>
            <a:endParaRPr lang="fr-FR">
              <a:solidFill>
                <a:srgbClr val="FFFFFF"/>
              </a:solidFill>
            </a:endParaRPr>
          </a:p>
        </p:txBody>
      </p:sp>
      <p:sp>
        <p:nvSpPr>
          <p:cNvPr id="7" name="Espace réservé du numéro de diapositive 3">
            <a:extLst>
              <a:ext uri="{FF2B5EF4-FFF2-40B4-BE49-F238E27FC236}">
                <a16:creationId xmlns:a16="http://schemas.microsoft.com/office/drawing/2014/main" xmlns=""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22</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52595"/>
            <a:ext cx="4787677" cy="830997"/>
          </a:xfrm>
          <a:prstGeom prst="rect">
            <a:avLst/>
          </a:prstGeom>
          <a:noFill/>
        </p:spPr>
        <p:txBody>
          <a:bodyPr wrap="square" rtlCol="0">
            <a:spAutoFit/>
          </a:bodyPr>
          <a:lstStyle/>
          <a:p>
            <a:pPr defTabSz="363538">
              <a:tabLst>
                <a:tab pos="903288" algn="l"/>
                <a:tab pos="1077913" algn="l"/>
              </a:tabLst>
            </a:pPr>
            <a:r>
              <a:rPr lang="fr-FR" sz="2400" b="1" cap="small" dirty="0">
                <a:solidFill>
                  <a:srgbClr val="FFFFFF"/>
                </a:solidFill>
              </a:rPr>
              <a:t>prise en charge de la malnutrition aigue</a:t>
            </a:r>
          </a:p>
        </p:txBody>
      </p:sp>
      <p:sp>
        <p:nvSpPr>
          <p:cNvPr id="10" name="Title 1"/>
          <p:cNvSpPr>
            <a:spLocks noGrp="1"/>
          </p:cNvSpPr>
          <p:nvPr>
            <p:ph type="title"/>
          </p:nvPr>
        </p:nvSpPr>
        <p:spPr>
          <a:xfrm>
            <a:off x="332943" y="1555538"/>
            <a:ext cx="2327130" cy="2508970"/>
          </a:xfrm>
        </p:spPr>
        <p:txBody>
          <a:bodyPr>
            <a:noAutofit/>
          </a:bodyPr>
          <a:lstStyle/>
          <a:p>
            <a:pPr algn="l"/>
            <a:r>
              <a:rPr lang="fr-FR" sz="2800" dirty="0"/>
              <a:t>Prise en charge (PEC) de la malnutrition aiguë </a:t>
            </a: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13856" y="1555538"/>
            <a:ext cx="6096000" cy="4062984"/>
          </a:xfrm>
          <a:prstGeom prst="rect">
            <a:avLst/>
          </a:prstGeom>
        </p:spPr>
      </p:pic>
      <p:sp>
        <p:nvSpPr>
          <p:cNvPr id="18" name="ZoneTexte 17"/>
          <p:cNvSpPr txBox="1"/>
          <p:nvPr/>
        </p:nvSpPr>
        <p:spPr>
          <a:xfrm>
            <a:off x="2913856" y="5341523"/>
            <a:ext cx="2015412" cy="276999"/>
          </a:xfrm>
          <a:prstGeom prst="rect">
            <a:avLst/>
          </a:prstGeom>
          <a:noFill/>
        </p:spPr>
        <p:txBody>
          <a:bodyPr wrap="square" rtlCol="0">
            <a:spAutoFit/>
          </a:bodyPr>
          <a:lstStyle/>
          <a:p>
            <a:r>
              <a:rPr lang="fr-FR" sz="1200" b="1" dirty="0" smtClean="0">
                <a:solidFill>
                  <a:schemeClr val="bg1"/>
                </a:solidFill>
              </a:rPr>
              <a:t>Photo : MSF</a:t>
            </a:r>
            <a:endParaRPr lang="fr-FR" sz="1200" b="1" dirty="0">
              <a:solidFill>
                <a:schemeClr val="bg1"/>
              </a:solidFill>
            </a:endParaRPr>
          </a:p>
        </p:txBody>
      </p:sp>
    </p:spTree>
    <p:extLst>
      <p:ext uri="{BB962C8B-B14F-4D97-AF65-F5344CB8AC3E}">
        <p14:creationId xmlns:p14="http://schemas.microsoft.com/office/powerpoint/2010/main" val="1440414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23</a:t>
            </a:fld>
            <a:endParaRPr lang="fr-FR">
              <a:solidFill>
                <a:srgbClr val="FFFFFF"/>
              </a:solidFill>
            </a:endParaRPr>
          </a:p>
        </p:txBody>
      </p:sp>
      <p:sp>
        <p:nvSpPr>
          <p:cNvPr id="7" name="Espace réservé du numéro de diapositive 3">
            <a:extLst>
              <a:ext uri="{FF2B5EF4-FFF2-40B4-BE49-F238E27FC236}">
                <a16:creationId xmlns:a16="http://schemas.microsoft.com/office/drawing/2014/main" xmlns=""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23</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73377"/>
            <a:ext cx="4787677" cy="830997"/>
          </a:xfrm>
          <a:prstGeom prst="rect">
            <a:avLst/>
          </a:prstGeom>
          <a:noFill/>
        </p:spPr>
        <p:txBody>
          <a:bodyPr wrap="square" rtlCol="0">
            <a:spAutoFit/>
          </a:bodyPr>
          <a:lstStyle/>
          <a:p>
            <a:pPr defTabSz="363538">
              <a:tabLst>
                <a:tab pos="903288" algn="l"/>
                <a:tab pos="1077913" algn="l"/>
              </a:tabLst>
            </a:pPr>
            <a:r>
              <a:rPr lang="fr-FR" sz="2400" b="1" cap="small" dirty="0">
                <a:solidFill>
                  <a:srgbClr val="FFFFFF"/>
                </a:solidFill>
              </a:rPr>
              <a:t>prise en charge de la malnutrition aigue</a:t>
            </a:r>
          </a:p>
        </p:txBody>
      </p:sp>
      <p:sp>
        <p:nvSpPr>
          <p:cNvPr id="10" name="Title 1"/>
          <p:cNvSpPr>
            <a:spLocks noGrp="1"/>
          </p:cNvSpPr>
          <p:nvPr>
            <p:ph type="title"/>
          </p:nvPr>
        </p:nvSpPr>
        <p:spPr>
          <a:xfrm>
            <a:off x="628650" y="1125830"/>
            <a:ext cx="7886700" cy="779004"/>
          </a:xfrm>
        </p:spPr>
        <p:txBody>
          <a:bodyPr>
            <a:noAutofit/>
          </a:bodyPr>
          <a:lstStyle/>
          <a:p>
            <a:pPr eaLnBrk="1" hangingPunct="1"/>
            <a:r>
              <a:rPr lang="fr-FR" sz="2700" b="1" dirty="0"/>
              <a:t>Historique de la PEC de la malnutrition aiguë </a:t>
            </a:r>
          </a:p>
        </p:txBody>
      </p:sp>
      <p:sp>
        <p:nvSpPr>
          <p:cNvPr id="11" name="Content Placeholder 2"/>
          <p:cNvSpPr>
            <a:spLocks noGrp="1"/>
          </p:cNvSpPr>
          <p:nvPr>
            <p:ph idx="1"/>
          </p:nvPr>
        </p:nvSpPr>
        <p:spPr>
          <a:xfrm>
            <a:off x="437092" y="1943287"/>
            <a:ext cx="8269817" cy="4332822"/>
          </a:xfrm>
          <a:noFill/>
        </p:spPr>
        <p:txBody>
          <a:bodyPr>
            <a:noAutofit/>
          </a:bodyPr>
          <a:lstStyle/>
          <a:p>
            <a:r>
              <a:rPr lang="fr-FR" dirty="0">
                <a:solidFill>
                  <a:schemeClr val="accent4">
                    <a:lumMod val="75000"/>
                  </a:schemeClr>
                </a:solidFill>
              </a:rPr>
              <a:t>Repositionnement de la MAS comme une maladie, cause majeure de mortalité et facteur </a:t>
            </a:r>
            <a:r>
              <a:rPr lang="fr-FR" dirty="0" smtClean="0">
                <a:solidFill>
                  <a:schemeClr val="accent4">
                    <a:lumMod val="75000"/>
                  </a:schemeClr>
                </a:solidFill>
              </a:rPr>
              <a:t>contributif de </a:t>
            </a:r>
            <a:r>
              <a:rPr lang="fr-FR" dirty="0">
                <a:solidFill>
                  <a:schemeClr val="accent4">
                    <a:lumMod val="75000"/>
                  </a:schemeClr>
                </a:solidFill>
              </a:rPr>
              <a:t>la malnutrition </a:t>
            </a:r>
            <a:r>
              <a:rPr lang="fr-FR" dirty="0" smtClean="0">
                <a:solidFill>
                  <a:schemeClr val="accent4">
                    <a:lumMod val="75000"/>
                  </a:schemeClr>
                </a:solidFill>
              </a:rPr>
              <a:t>chronique</a:t>
            </a:r>
            <a:endParaRPr lang="x-none" dirty="0">
              <a:solidFill>
                <a:schemeClr val="accent4">
                  <a:lumMod val="75000"/>
                </a:schemeClr>
              </a:solidFill>
            </a:endParaRPr>
          </a:p>
          <a:p>
            <a:pPr lvl="0"/>
            <a:r>
              <a:rPr lang="fr-FR" dirty="0" smtClean="0">
                <a:solidFill>
                  <a:schemeClr val="accent6">
                    <a:lumMod val="50000"/>
                  </a:schemeClr>
                </a:solidFill>
              </a:rPr>
              <a:t>Éléments essentiels </a:t>
            </a:r>
            <a:endParaRPr lang="fr-FR" dirty="0">
              <a:solidFill>
                <a:schemeClr val="accent6">
                  <a:lumMod val="50000"/>
                </a:schemeClr>
              </a:solidFill>
            </a:endParaRPr>
          </a:p>
          <a:p>
            <a:pPr lvl="1"/>
            <a:r>
              <a:rPr lang="fr-FR" sz="2400" dirty="0">
                <a:solidFill>
                  <a:schemeClr val="accent4">
                    <a:lumMod val="50000"/>
                  </a:schemeClr>
                </a:solidFill>
              </a:rPr>
              <a:t>La « </a:t>
            </a:r>
            <a:r>
              <a:rPr lang="fr-FR" sz="2400" b="1" dirty="0">
                <a:solidFill>
                  <a:schemeClr val="accent4">
                    <a:lumMod val="50000"/>
                  </a:schemeClr>
                </a:solidFill>
              </a:rPr>
              <a:t>reclassification</a:t>
            </a:r>
            <a:r>
              <a:rPr lang="fr-FR" sz="2400" dirty="0">
                <a:solidFill>
                  <a:schemeClr val="accent4">
                    <a:lumMod val="50000"/>
                  </a:schemeClr>
                </a:solidFill>
              </a:rPr>
              <a:t> » de la malnutrition aiguë avec volonté d’orientation thérapeutique où à chaque degré de sévérité lui correspond un niveau de traitement spécifique</a:t>
            </a:r>
            <a:endParaRPr lang="x-none" sz="2400" dirty="0">
              <a:solidFill>
                <a:schemeClr val="accent4">
                  <a:lumMod val="50000"/>
                </a:schemeClr>
              </a:solidFill>
            </a:endParaRPr>
          </a:p>
          <a:p>
            <a:pPr lvl="1"/>
            <a:r>
              <a:rPr lang="fr-FR" sz="2400" dirty="0">
                <a:solidFill>
                  <a:schemeClr val="accent3">
                    <a:lumMod val="50000"/>
                  </a:schemeClr>
                </a:solidFill>
              </a:rPr>
              <a:t>L’utilisation des </a:t>
            </a:r>
            <a:r>
              <a:rPr lang="fr-FR" sz="2400" b="1" dirty="0">
                <a:solidFill>
                  <a:schemeClr val="accent3">
                    <a:lumMod val="50000"/>
                  </a:schemeClr>
                </a:solidFill>
              </a:rPr>
              <a:t>produits </a:t>
            </a:r>
            <a:r>
              <a:rPr lang="fr-FR" sz="2400" b="1" dirty="0" smtClean="0">
                <a:solidFill>
                  <a:schemeClr val="accent3">
                    <a:lumMod val="50000"/>
                  </a:schemeClr>
                </a:solidFill>
              </a:rPr>
              <a:t>nutritionnels</a:t>
            </a:r>
            <a:endParaRPr lang="x-none" sz="2400" dirty="0">
              <a:solidFill>
                <a:schemeClr val="accent3">
                  <a:lumMod val="50000"/>
                </a:schemeClr>
              </a:solidFill>
            </a:endParaRPr>
          </a:p>
          <a:p>
            <a:pPr lvl="1"/>
            <a:r>
              <a:rPr lang="fr-FR" sz="2400" dirty="0">
                <a:solidFill>
                  <a:schemeClr val="accent1">
                    <a:lumMod val="75000"/>
                  </a:schemeClr>
                </a:solidFill>
              </a:rPr>
              <a:t>La </a:t>
            </a:r>
            <a:r>
              <a:rPr lang="fr-FR" sz="2400" b="1" dirty="0">
                <a:solidFill>
                  <a:schemeClr val="accent1">
                    <a:lumMod val="75000"/>
                  </a:schemeClr>
                </a:solidFill>
              </a:rPr>
              <a:t>participation communautaire</a:t>
            </a:r>
            <a:endParaRPr lang="x-none" sz="2400" dirty="0">
              <a:solidFill>
                <a:schemeClr val="accent1">
                  <a:lumMod val="75000"/>
                </a:schemeClr>
              </a:solidFill>
            </a:endParaRPr>
          </a:p>
        </p:txBody>
      </p:sp>
    </p:spTree>
    <p:extLst>
      <p:ext uri="{BB962C8B-B14F-4D97-AF65-F5344CB8AC3E}">
        <p14:creationId xmlns:p14="http://schemas.microsoft.com/office/powerpoint/2010/main" val="2556454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par>
                          <p:cTn id="16" fill="hold">
                            <p:stCondLst>
                              <p:cond delay="1500"/>
                            </p:stCondLst>
                            <p:childTnLst>
                              <p:par>
                                <p:cTn id="17" presetID="3" presetClass="entr" presetSubtype="10" fill="hold" nodeType="after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blinds(horizontal)">
                                      <p:cBhvr>
                                        <p:cTn id="19" dur="500"/>
                                        <p:tgtEl>
                                          <p:spTgt spid="11">
                                            <p:txEl>
                                              <p:pRg st="0" end="0"/>
                                            </p:txEl>
                                          </p:spTgt>
                                        </p:tgtEl>
                                      </p:cBhvr>
                                    </p:animEffect>
                                  </p:childTnLst>
                                </p:cTn>
                              </p:par>
                            </p:childTnLst>
                          </p:cTn>
                        </p:par>
                        <p:par>
                          <p:cTn id="20" fill="hold">
                            <p:stCondLst>
                              <p:cond delay="2000"/>
                            </p:stCondLst>
                            <p:childTnLst>
                              <p:par>
                                <p:cTn id="21" presetID="3" presetClass="entr" presetSubtype="10" fill="hold" nodeType="after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animEffect transition="in" filter="blinds(horizontal)">
                                      <p:cBhvr>
                                        <p:cTn id="23" dur="500"/>
                                        <p:tgtEl>
                                          <p:spTgt spid="11">
                                            <p:txEl>
                                              <p:pRg st="1" end="1"/>
                                            </p:txEl>
                                          </p:spTgt>
                                        </p:tgtEl>
                                      </p:cBhvr>
                                    </p:animEffect>
                                  </p:childTnLst>
                                </p:cTn>
                              </p:par>
                            </p:childTnLst>
                          </p:cTn>
                        </p:par>
                        <p:par>
                          <p:cTn id="24" fill="hold">
                            <p:stCondLst>
                              <p:cond delay="2500"/>
                            </p:stCondLst>
                            <p:childTnLst>
                              <p:par>
                                <p:cTn id="25" presetID="3" presetClass="entr" presetSubtype="10" fill="hold" nodeType="afterEffect">
                                  <p:stCondLst>
                                    <p:cond delay="0"/>
                                  </p:stCondLst>
                                  <p:childTnLst>
                                    <p:set>
                                      <p:cBhvr>
                                        <p:cTn id="26" dur="1" fill="hold">
                                          <p:stCondLst>
                                            <p:cond delay="0"/>
                                          </p:stCondLst>
                                        </p:cTn>
                                        <p:tgtEl>
                                          <p:spTgt spid="11">
                                            <p:txEl>
                                              <p:pRg st="2" end="2"/>
                                            </p:txEl>
                                          </p:spTgt>
                                        </p:tgtEl>
                                        <p:attrNameLst>
                                          <p:attrName>style.visibility</p:attrName>
                                        </p:attrNameLst>
                                      </p:cBhvr>
                                      <p:to>
                                        <p:strVal val="visible"/>
                                      </p:to>
                                    </p:set>
                                    <p:animEffect transition="in" filter="blinds(horizontal)">
                                      <p:cBhvr>
                                        <p:cTn id="27" dur="500"/>
                                        <p:tgtEl>
                                          <p:spTgt spid="11">
                                            <p:txEl>
                                              <p:pRg st="2" end="2"/>
                                            </p:txEl>
                                          </p:spTgt>
                                        </p:tgtEl>
                                      </p:cBhvr>
                                    </p:animEffect>
                                  </p:childTnLst>
                                </p:cTn>
                              </p:par>
                            </p:childTnLst>
                          </p:cTn>
                        </p:par>
                        <p:par>
                          <p:cTn id="28" fill="hold">
                            <p:stCondLst>
                              <p:cond delay="3000"/>
                            </p:stCondLst>
                            <p:childTnLst>
                              <p:par>
                                <p:cTn id="29" presetID="3" presetClass="entr" presetSubtype="10" fill="hold" nodeType="afterEffect">
                                  <p:stCondLst>
                                    <p:cond delay="0"/>
                                  </p:stCondLst>
                                  <p:childTnLst>
                                    <p:set>
                                      <p:cBhvr>
                                        <p:cTn id="30" dur="1" fill="hold">
                                          <p:stCondLst>
                                            <p:cond delay="0"/>
                                          </p:stCondLst>
                                        </p:cTn>
                                        <p:tgtEl>
                                          <p:spTgt spid="11">
                                            <p:txEl>
                                              <p:pRg st="3" end="3"/>
                                            </p:txEl>
                                          </p:spTgt>
                                        </p:tgtEl>
                                        <p:attrNameLst>
                                          <p:attrName>style.visibility</p:attrName>
                                        </p:attrNameLst>
                                      </p:cBhvr>
                                      <p:to>
                                        <p:strVal val="visible"/>
                                      </p:to>
                                    </p:set>
                                    <p:animEffect transition="in" filter="blinds(horizontal)">
                                      <p:cBhvr>
                                        <p:cTn id="31" dur="500"/>
                                        <p:tgtEl>
                                          <p:spTgt spid="11">
                                            <p:txEl>
                                              <p:pRg st="3" end="3"/>
                                            </p:txEl>
                                          </p:spTgt>
                                        </p:tgtEl>
                                      </p:cBhvr>
                                    </p:animEffect>
                                  </p:childTnLst>
                                </p:cTn>
                              </p:par>
                            </p:childTnLst>
                          </p:cTn>
                        </p:par>
                        <p:par>
                          <p:cTn id="32" fill="hold">
                            <p:stCondLst>
                              <p:cond delay="3500"/>
                            </p:stCondLst>
                            <p:childTnLst>
                              <p:par>
                                <p:cTn id="33" presetID="3" presetClass="entr" presetSubtype="10" fill="hold" nodeType="afterEffect">
                                  <p:stCondLst>
                                    <p:cond delay="0"/>
                                  </p:stCondLst>
                                  <p:childTnLst>
                                    <p:set>
                                      <p:cBhvr>
                                        <p:cTn id="34" dur="1" fill="hold">
                                          <p:stCondLst>
                                            <p:cond delay="0"/>
                                          </p:stCondLst>
                                        </p:cTn>
                                        <p:tgtEl>
                                          <p:spTgt spid="11">
                                            <p:txEl>
                                              <p:pRg st="4" end="4"/>
                                            </p:txEl>
                                          </p:spTgt>
                                        </p:tgtEl>
                                        <p:attrNameLst>
                                          <p:attrName>style.visibility</p:attrName>
                                        </p:attrNameLst>
                                      </p:cBhvr>
                                      <p:to>
                                        <p:strVal val="visible"/>
                                      </p:to>
                                    </p:set>
                                    <p:animEffect transition="in" filter="blinds(horizontal)">
                                      <p:cBhvr>
                                        <p:cTn id="35"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24</a:t>
            </a:fld>
            <a:endParaRPr lang="fr-FR">
              <a:solidFill>
                <a:srgbClr val="FFFFFF"/>
              </a:solidFill>
            </a:endParaRPr>
          </a:p>
        </p:txBody>
      </p:sp>
      <p:sp>
        <p:nvSpPr>
          <p:cNvPr id="7" name="Espace réservé du numéro de diapositive 3">
            <a:extLst>
              <a:ext uri="{FF2B5EF4-FFF2-40B4-BE49-F238E27FC236}">
                <a16:creationId xmlns:a16="http://schemas.microsoft.com/office/drawing/2014/main" xmlns=""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24</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52595"/>
            <a:ext cx="4787677" cy="830997"/>
          </a:xfrm>
          <a:prstGeom prst="rect">
            <a:avLst/>
          </a:prstGeom>
          <a:noFill/>
        </p:spPr>
        <p:txBody>
          <a:bodyPr wrap="square" rtlCol="0">
            <a:spAutoFit/>
          </a:bodyPr>
          <a:lstStyle/>
          <a:p>
            <a:pPr defTabSz="363538">
              <a:tabLst>
                <a:tab pos="903288" algn="l"/>
                <a:tab pos="1077913" algn="l"/>
              </a:tabLst>
            </a:pPr>
            <a:r>
              <a:rPr lang="fr-FR" sz="2400" b="1" cap="small" dirty="0">
                <a:solidFill>
                  <a:srgbClr val="FFFFFF"/>
                </a:solidFill>
              </a:rPr>
              <a:t>prise en charge de la malnutrition aigue</a:t>
            </a:r>
          </a:p>
        </p:txBody>
      </p:sp>
      <p:sp>
        <p:nvSpPr>
          <p:cNvPr id="10" name="Content Placeholder 2"/>
          <p:cNvSpPr>
            <a:spLocks noGrp="1"/>
          </p:cNvSpPr>
          <p:nvPr>
            <p:ph idx="1"/>
          </p:nvPr>
        </p:nvSpPr>
        <p:spPr>
          <a:xfrm>
            <a:off x="155277" y="1788086"/>
            <a:ext cx="8993038" cy="3364484"/>
          </a:xfrm>
          <a:noFill/>
        </p:spPr>
        <p:txBody>
          <a:bodyPr>
            <a:noAutofit/>
          </a:bodyPr>
          <a:lstStyle/>
          <a:p>
            <a:r>
              <a:rPr lang="fr-FR" sz="2000" b="1" dirty="0">
                <a:solidFill>
                  <a:schemeClr val="accent6">
                    <a:lumMod val="50000"/>
                  </a:schemeClr>
                </a:solidFill>
              </a:rPr>
              <a:t>2000-2001</a:t>
            </a:r>
            <a:r>
              <a:rPr lang="fr-FR" sz="2000" dirty="0">
                <a:solidFill>
                  <a:schemeClr val="accent6">
                    <a:lumMod val="50000"/>
                  </a:schemeClr>
                </a:solidFill>
              </a:rPr>
              <a:t> </a:t>
            </a:r>
            <a:r>
              <a:rPr lang="fr-FR" sz="2000" dirty="0"/>
              <a:t>:  </a:t>
            </a:r>
            <a:r>
              <a:rPr lang="fr-FR" sz="2000" dirty="0" smtClean="0"/>
              <a:t>Expériences </a:t>
            </a:r>
            <a:r>
              <a:rPr lang="fr-FR" sz="2000" dirty="0"/>
              <a:t>pilote avec le traitement ambulatoire de la MAS (Maradi, CRENI-CRENAS de MSF</a:t>
            </a:r>
            <a:r>
              <a:rPr lang="fr-FR" sz="2000" dirty="0" smtClean="0"/>
              <a:t>)</a:t>
            </a:r>
            <a:endParaRPr lang="x-none" sz="2000" dirty="0"/>
          </a:p>
          <a:p>
            <a:r>
              <a:rPr lang="fr-FR" sz="2000" b="1" dirty="0">
                <a:solidFill>
                  <a:schemeClr val="accent6">
                    <a:lumMod val="50000"/>
                  </a:schemeClr>
                </a:solidFill>
              </a:rPr>
              <a:t>Crise de 2005 </a:t>
            </a:r>
            <a:r>
              <a:rPr lang="fr-FR" sz="2000" dirty="0"/>
              <a:t>: Premier pays à formaliser l’approche « ambulatoire » comme norme nationale : le premier protocole national </a:t>
            </a:r>
            <a:r>
              <a:rPr lang="fr-FR" sz="2000" dirty="0" smtClean="0"/>
              <a:t>date de 2006 </a:t>
            </a:r>
            <a:endParaRPr lang="fr-FR" sz="2000" dirty="0"/>
          </a:p>
          <a:p>
            <a:r>
              <a:rPr lang="fr-FR" sz="2000" b="1" dirty="0">
                <a:solidFill>
                  <a:schemeClr val="accent6">
                    <a:lumMod val="50000"/>
                  </a:schemeClr>
                </a:solidFill>
              </a:rPr>
              <a:t>Crise de 2012 </a:t>
            </a:r>
            <a:r>
              <a:rPr lang="fr-FR" sz="2000" dirty="0"/>
              <a:t>: </a:t>
            </a:r>
            <a:r>
              <a:rPr lang="fr-FR" sz="2000" dirty="0" smtClean="0"/>
              <a:t>Mise </a:t>
            </a:r>
            <a:r>
              <a:rPr lang="fr-FR" sz="2000" dirty="0"/>
              <a:t>en échelle et adoption par toutes les formations sanitaires du pays, avec gestion décentralisée dans les régions et </a:t>
            </a:r>
            <a:r>
              <a:rPr lang="fr-FR" sz="2000" dirty="0" smtClean="0"/>
              <a:t>DS</a:t>
            </a:r>
            <a:endParaRPr lang="fr-FR" sz="2000" dirty="0"/>
          </a:p>
          <a:p>
            <a:r>
              <a:rPr lang="fr-FR" sz="2000" b="1" dirty="0">
                <a:solidFill>
                  <a:schemeClr val="accent6">
                    <a:lumMod val="50000"/>
                  </a:schemeClr>
                </a:solidFill>
              </a:rPr>
              <a:t>2019-2020 </a:t>
            </a:r>
            <a:r>
              <a:rPr lang="fr-FR" sz="2000" b="1" dirty="0"/>
              <a:t>: Feuille de route </a:t>
            </a:r>
            <a:r>
              <a:rPr lang="fr-FR" sz="2000" dirty="0"/>
              <a:t>mettant en évidence l’effort budgétaire sur ressources propres nécessaire pour maintenir et même renforcer les capacités des structures sanitaires à assurer le traitement des enfants malnutris</a:t>
            </a:r>
            <a:endParaRPr lang="fr-FR" sz="2000" b="1" dirty="0"/>
          </a:p>
          <a:p>
            <a:pPr marL="0" indent="0">
              <a:buNone/>
            </a:pPr>
            <a:endParaRPr lang="x-none" sz="2000" dirty="0"/>
          </a:p>
        </p:txBody>
      </p:sp>
      <p:sp>
        <p:nvSpPr>
          <p:cNvPr id="11" name="Title 1"/>
          <p:cNvSpPr>
            <a:spLocks noGrp="1"/>
          </p:cNvSpPr>
          <p:nvPr>
            <p:ph type="title"/>
          </p:nvPr>
        </p:nvSpPr>
        <p:spPr>
          <a:xfrm>
            <a:off x="628650" y="1141497"/>
            <a:ext cx="7886700" cy="559504"/>
          </a:xfrm>
        </p:spPr>
        <p:txBody>
          <a:bodyPr>
            <a:noAutofit/>
          </a:bodyPr>
          <a:lstStyle/>
          <a:p>
            <a:pPr eaLnBrk="1" hangingPunct="1"/>
            <a:r>
              <a:rPr lang="fr-FR" sz="2700" b="1" dirty="0"/>
              <a:t>Historique de la PEC de la malnutrition aiguë </a:t>
            </a:r>
          </a:p>
        </p:txBody>
      </p:sp>
      <p:sp>
        <p:nvSpPr>
          <p:cNvPr id="2" name="Rectangle 1"/>
          <p:cNvSpPr/>
          <p:nvPr/>
        </p:nvSpPr>
        <p:spPr>
          <a:xfrm>
            <a:off x="1821542" y="5263869"/>
            <a:ext cx="7188314" cy="923330"/>
          </a:xfrm>
          <a:prstGeom prst="rect">
            <a:avLst/>
          </a:prstGeom>
        </p:spPr>
        <p:txBody>
          <a:bodyPr wrap="square">
            <a:spAutoFit/>
          </a:bodyPr>
          <a:lstStyle/>
          <a:p>
            <a:r>
              <a:rPr lang="fr-FR" i="1" dirty="0">
                <a:solidFill>
                  <a:srgbClr val="C00000"/>
                </a:solidFill>
              </a:rPr>
              <a:t>L’insuffisance de la couverture sanitaire, le manque de personnel formé, le financement et la régularité de l’approvisionnement en intrants sont des obstacles </a:t>
            </a:r>
            <a:endParaRPr lang="fr-FR" dirty="0">
              <a:solidFill>
                <a:srgbClr val="C00000"/>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650" y="5346959"/>
            <a:ext cx="857053" cy="757151"/>
          </a:xfrm>
          <a:prstGeom prst="rect">
            <a:avLst/>
          </a:prstGeom>
        </p:spPr>
      </p:pic>
    </p:spTree>
    <p:extLst>
      <p:ext uri="{BB962C8B-B14F-4D97-AF65-F5344CB8AC3E}">
        <p14:creationId xmlns:p14="http://schemas.microsoft.com/office/powerpoint/2010/main" val="642047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9" dur="500"/>
                                        <p:tgtEl>
                                          <p:spTgt spid="10">
                                            <p:txEl>
                                              <p:pRg st="0" end="0"/>
                                            </p:txEl>
                                          </p:spTgt>
                                        </p:tgtEl>
                                      </p:cBhvr>
                                    </p:animEffect>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23" dur="500"/>
                                        <p:tgtEl>
                                          <p:spTgt spid="10">
                                            <p:txEl>
                                              <p:pRg st="1" end="1"/>
                                            </p:txEl>
                                          </p:spTgt>
                                        </p:tgtEl>
                                      </p:cBhvr>
                                    </p:animEffect>
                                  </p:childTnLst>
                                </p:cTn>
                              </p:par>
                            </p:childTnLst>
                          </p:cTn>
                        </p:par>
                        <p:par>
                          <p:cTn id="24" fill="hold">
                            <p:stCondLst>
                              <p:cond delay="2500"/>
                            </p:stCondLst>
                            <p:childTnLst>
                              <p:par>
                                <p:cTn id="25" presetID="14" presetClass="entr" presetSubtype="10" fill="hold" nodeType="afterEffect">
                                  <p:stCondLst>
                                    <p:cond delay="0"/>
                                  </p:stCondLst>
                                  <p:childTnLst>
                                    <p:set>
                                      <p:cBhvr>
                                        <p:cTn id="26"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27" dur="500"/>
                                        <p:tgtEl>
                                          <p:spTgt spid="10">
                                            <p:txEl>
                                              <p:pRg st="2" end="2"/>
                                            </p:txEl>
                                          </p:spTgt>
                                        </p:tgtEl>
                                      </p:cBhvr>
                                    </p:animEffect>
                                  </p:childTnLst>
                                </p:cTn>
                              </p:par>
                            </p:childTnLst>
                          </p:cTn>
                        </p:par>
                        <p:par>
                          <p:cTn id="28" fill="hold">
                            <p:stCondLst>
                              <p:cond delay="3000"/>
                            </p:stCondLst>
                            <p:childTnLst>
                              <p:par>
                                <p:cTn id="29" presetID="14" presetClass="entr" presetSubtype="10" fill="hold" nodeType="afterEffect">
                                  <p:stCondLst>
                                    <p:cond delay="0"/>
                                  </p:stCondLst>
                                  <p:childTnLst>
                                    <p:set>
                                      <p:cBhvr>
                                        <p:cTn id="30" dur="1" fill="hold">
                                          <p:stCondLst>
                                            <p:cond delay="0"/>
                                          </p:stCondLst>
                                        </p:cTn>
                                        <p:tgtEl>
                                          <p:spTgt spid="10">
                                            <p:txEl>
                                              <p:pRg st="3" end="3"/>
                                            </p:txEl>
                                          </p:spTgt>
                                        </p:tgtEl>
                                        <p:attrNameLst>
                                          <p:attrName>style.visibility</p:attrName>
                                        </p:attrNameLst>
                                      </p:cBhvr>
                                      <p:to>
                                        <p:strVal val="visible"/>
                                      </p:to>
                                    </p:set>
                                    <p:animEffect transition="in" filter="randombar(horizontal)">
                                      <p:cBhvr>
                                        <p:cTn id="31" dur="500"/>
                                        <p:tgtEl>
                                          <p:spTgt spid="10">
                                            <p:txEl>
                                              <p:pRg st="3" end="3"/>
                                            </p:txEl>
                                          </p:spTgt>
                                        </p:tgtEl>
                                      </p:cBhvr>
                                    </p:animEffect>
                                  </p:childTnLst>
                                </p:cTn>
                              </p:par>
                            </p:childTnLst>
                          </p:cTn>
                        </p:par>
                        <p:par>
                          <p:cTn id="32" fill="hold">
                            <p:stCondLst>
                              <p:cond delay="3500"/>
                            </p:stCondLst>
                            <p:childTnLst>
                              <p:par>
                                <p:cTn id="33" presetID="23" presetClass="entr" presetSubtype="16"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p:cTn id="35" dur="500" fill="hold"/>
                                        <p:tgtEl>
                                          <p:spTgt spid="3"/>
                                        </p:tgtEl>
                                        <p:attrNameLst>
                                          <p:attrName>ppt_w</p:attrName>
                                        </p:attrNameLst>
                                      </p:cBhvr>
                                      <p:tavLst>
                                        <p:tav tm="0">
                                          <p:val>
                                            <p:fltVal val="0"/>
                                          </p:val>
                                        </p:tav>
                                        <p:tav tm="100000">
                                          <p:val>
                                            <p:strVal val="#ppt_w"/>
                                          </p:val>
                                        </p:tav>
                                      </p:tavLst>
                                    </p:anim>
                                    <p:anim calcmode="lin" valueType="num">
                                      <p:cBhvr>
                                        <p:cTn id="36" dur="500" fill="hold"/>
                                        <p:tgtEl>
                                          <p:spTgt spid="3"/>
                                        </p:tgtEl>
                                        <p:attrNameLst>
                                          <p:attrName>ppt_h</p:attrName>
                                        </p:attrNameLst>
                                      </p:cBhvr>
                                      <p:tavLst>
                                        <p:tav tm="0">
                                          <p:val>
                                            <p:fltVal val="0"/>
                                          </p:val>
                                        </p:tav>
                                        <p:tav tm="100000">
                                          <p:val>
                                            <p:strVal val="#ppt_h"/>
                                          </p:val>
                                        </p:tav>
                                      </p:tavLst>
                                    </p:anim>
                                  </p:childTnLst>
                                </p:cTn>
                              </p:par>
                            </p:childTnLst>
                          </p:cTn>
                        </p:par>
                        <p:par>
                          <p:cTn id="37" fill="hold">
                            <p:stCondLst>
                              <p:cond delay="4000"/>
                            </p:stCondLst>
                            <p:childTnLst>
                              <p:par>
                                <p:cTn id="38" presetID="22" presetClass="entr" presetSubtype="8" fill="hold" nodeType="after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Effect transition="in" filter="wipe(left)">
                                      <p:cBhvr>
                                        <p:cTn id="40"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25</a:t>
            </a:fld>
            <a:endParaRPr lang="fr-FR">
              <a:solidFill>
                <a:srgbClr val="FFFFFF"/>
              </a:solidFill>
            </a:endParaRPr>
          </a:p>
        </p:txBody>
      </p:sp>
      <p:sp>
        <p:nvSpPr>
          <p:cNvPr id="7" name="Espace réservé du numéro de diapositive 3">
            <a:extLst>
              <a:ext uri="{FF2B5EF4-FFF2-40B4-BE49-F238E27FC236}">
                <a16:creationId xmlns:a16="http://schemas.microsoft.com/office/drawing/2014/main" xmlns=""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25</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18737"/>
            <a:ext cx="4787677" cy="707886"/>
          </a:xfrm>
          <a:prstGeom prst="rect">
            <a:avLst/>
          </a:prstGeom>
          <a:noFill/>
        </p:spPr>
        <p:txBody>
          <a:bodyPr wrap="square" rtlCol="0">
            <a:spAutoFit/>
          </a:bodyPr>
          <a:lstStyle/>
          <a:p>
            <a:pPr defTabSz="363538">
              <a:tabLst>
                <a:tab pos="903288" algn="l"/>
                <a:tab pos="1077913" algn="l"/>
              </a:tabLst>
            </a:pPr>
            <a:r>
              <a:rPr lang="fr-FR" sz="2000" b="1" cap="small" dirty="0">
                <a:solidFill>
                  <a:srgbClr val="FFFFFF"/>
                </a:solidFill>
              </a:rPr>
              <a:t>Circuit de prise en charge de différentes formes de malnutrition</a:t>
            </a: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280" y="805696"/>
            <a:ext cx="7615144" cy="5525832"/>
          </a:xfrm>
          <a:prstGeom prst="rect">
            <a:avLst/>
          </a:prstGeom>
        </p:spPr>
      </p:pic>
    </p:spTree>
    <p:extLst>
      <p:ext uri="{BB962C8B-B14F-4D97-AF65-F5344CB8AC3E}">
        <p14:creationId xmlns:p14="http://schemas.microsoft.com/office/powerpoint/2010/main" val="1712100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26</a:t>
            </a:fld>
            <a:endParaRPr lang="fr-FR">
              <a:solidFill>
                <a:srgbClr val="FFFFFF"/>
              </a:solidFill>
            </a:endParaRPr>
          </a:p>
        </p:txBody>
      </p:sp>
      <p:sp>
        <p:nvSpPr>
          <p:cNvPr id="7" name="Espace réservé du numéro de diapositive 3">
            <a:extLst>
              <a:ext uri="{FF2B5EF4-FFF2-40B4-BE49-F238E27FC236}">
                <a16:creationId xmlns:a16="http://schemas.microsoft.com/office/drawing/2014/main" xmlns=""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26</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43048"/>
            <a:ext cx="4787677" cy="830997"/>
          </a:xfrm>
          <a:prstGeom prst="rect">
            <a:avLst/>
          </a:prstGeom>
          <a:noFill/>
        </p:spPr>
        <p:txBody>
          <a:bodyPr wrap="square" rtlCol="0">
            <a:spAutoFit/>
          </a:bodyPr>
          <a:lstStyle/>
          <a:p>
            <a:pPr defTabSz="363538">
              <a:tabLst>
                <a:tab pos="903288" algn="l"/>
                <a:tab pos="1077913" algn="l"/>
              </a:tabLst>
            </a:pPr>
            <a:r>
              <a:rPr lang="fr-FR" sz="2400" b="1" cap="small" dirty="0">
                <a:solidFill>
                  <a:srgbClr val="FFFFFF"/>
                </a:solidFill>
              </a:rPr>
              <a:t>prise en charge de la malnutrition aigue</a:t>
            </a:r>
          </a:p>
        </p:txBody>
      </p:sp>
      <p:sp>
        <p:nvSpPr>
          <p:cNvPr id="10" name="Title 3"/>
          <p:cNvSpPr>
            <a:spLocks noGrp="1"/>
          </p:cNvSpPr>
          <p:nvPr>
            <p:ph type="title"/>
          </p:nvPr>
        </p:nvSpPr>
        <p:spPr>
          <a:xfrm>
            <a:off x="815544" y="1646302"/>
            <a:ext cx="3296037" cy="2852737"/>
          </a:xfrm>
        </p:spPr>
        <p:txBody>
          <a:bodyPr>
            <a:noAutofit/>
          </a:bodyPr>
          <a:lstStyle/>
          <a:p>
            <a:pPr algn="l"/>
            <a:r>
              <a:rPr lang="fr-FR" dirty="0"/>
              <a:t>Qu’est-ce que les autres secteurs peuvent faire pour la PCIMA?</a:t>
            </a:r>
          </a:p>
        </p:txBody>
      </p:sp>
      <p:sp>
        <p:nvSpPr>
          <p:cNvPr id="11" name="Text Placeholder 2">
            <a:extLst>
              <a:ext uri="{FF2B5EF4-FFF2-40B4-BE49-F238E27FC236}">
                <a16:creationId xmlns:a16="http://schemas.microsoft.com/office/drawing/2014/main" xmlns="" id="{F6A9E156-B90B-CB4A-8902-D74787C0D7EF}"/>
              </a:ext>
            </a:extLst>
          </p:cNvPr>
          <p:cNvSpPr txBox="1">
            <a:spLocks/>
          </p:cNvSpPr>
          <p:nvPr/>
        </p:nvSpPr>
        <p:spPr>
          <a:xfrm>
            <a:off x="314969" y="5536941"/>
            <a:ext cx="4232317" cy="665035"/>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FR" sz="2400" dirty="0" smtClean="0"/>
              <a:t>Discussion en groupes et présentation en plénière  </a:t>
            </a:r>
            <a:endParaRPr lang="fr-FR" sz="2400" dirty="0">
              <a:cs typeface="Arial" pitchFamily="34" charset="0"/>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2316" y="976183"/>
            <a:ext cx="3262184" cy="4893276"/>
          </a:xfrm>
          <a:prstGeom prst="rect">
            <a:avLst/>
          </a:prstGeom>
        </p:spPr>
      </p:pic>
    </p:spTree>
    <p:extLst>
      <p:ext uri="{BB962C8B-B14F-4D97-AF65-F5344CB8AC3E}">
        <p14:creationId xmlns:p14="http://schemas.microsoft.com/office/powerpoint/2010/main" val="3782820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27</a:t>
            </a:fld>
            <a:endParaRPr lang="fr-FR">
              <a:solidFill>
                <a:srgbClr val="FFFFFF"/>
              </a:solidFill>
            </a:endParaRPr>
          </a:p>
        </p:txBody>
      </p:sp>
      <p:sp>
        <p:nvSpPr>
          <p:cNvPr id="7" name="Espace réservé du numéro de diapositive 3">
            <a:extLst>
              <a:ext uri="{FF2B5EF4-FFF2-40B4-BE49-F238E27FC236}">
                <a16:creationId xmlns:a16="http://schemas.microsoft.com/office/drawing/2014/main" xmlns=""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27</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31094"/>
            <a:ext cx="4787677" cy="707886"/>
          </a:xfrm>
          <a:prstGeom prst="rect">
            <a:avLst/>
          </a:prstGeom>
          <a:noFill/>
        </p:spPr>
        <p:txBody>
          <a:bodyPr wrap="square" rtlCol="0">
            <a:spAutoFit/>
          </a:bodyPr>
          <a:lstStyle/>
          <a:p>
            <a:pPr defTabSz="363538">
              <a:tabLst>
                <a:tab pos="903288" algn="l"/>
                <a:tab pos="1077913" algn="l"/>
              </a:tabLst>
            </a:pPr>
            <a:r>
              <a:rPr lang="fr-FR" sz="2000" b="1" cap="small" dirty="0">
                <a:solidFill>
                  <a:srgbClr val="FFFFFF"/>
                </a:solidFill>
              </a:rPr>
              <a:t>Liens </a:t>
            </a:r>
            <a:r>
              <a:rPr lang="fr-FR" sz="2000" b="1" cap="small" dirty="0" smtClean="0">
                <a:solidFill>
                  <a:srgbClr val="FFFFFF"/>
                </a:solidFill>
              </a:rPr>
              <a:t>opérationnels </a:t>
            </a:r>
            <a:r>
              <a:rPr lang="fr-FR" sz="2000" b="1" cap="small" dirty="0">
                <a:solidFill>
                  <a:srgbClr val="FFFFFF"/>
                </a:solidFill>
              </a:rPr>
              <a:t>entre les </a:t>
            </a:r>
            <a:r>
              <a:rPr lang="fr-FR" sz="2000" b="1" cap="small" dirty="0" smtClean="0">
                <a:solidFill>
                  <a:srgbClr val="FFFFFF"/>
                </a:solidFill>
              </a:rPr>
              <a:t>différents </a:t>
            </a:r>
            <a:r>
              <a:rPr lang="fr-FR" sz="2000" b="1" cap="small" dirty="0">
                <a:solidFill>
                  <a:srgbClr val="FFFFFF"/>
                </a:solidFill>
              </a:rPr>
              <a:t>secteurs et </a:t>
            </a:r>
            <a:r>
              <a:rPr lang="fr-FR" sz="2000" b="1" cap="small" dirty="0" err="1">
                <a:solidFill>
                  <a:srgbClr val="FFFFFF"/>
                </a:solidFill>
              </a:rPr>
              <a:t>PCIMA</a:t>
            </a:r>
            <a:endParaRPr lang="fr-FR" sz="2000" b="1" cap="small" dirty="0">
              <a:solidFill>
                <a:srgbClr val="FFFFFF"/>
              </a:solidFill>
            </a:endParaRPr>
          </a:p>
        </p:txBody>
      </p:sp>
      <p:sp>
        <p:nvSpPr>
          <p:cNvPr id="10" name="Title 1">
            <a:extLst>
              <a:ext uri="{FF2B5EF4-FFF2-40B4-BE49-F238E27FC236}">
                <a16:creationId xmlns:a16="http://schemas.microsoft.com/office/drawing/2014/main" xmlns="" id="{A1D98EF2-2B06-F741-82FE-5D79C6F212CF}"/>
              </a:ext>
            </a:extLst>
          </p:cNvPr>
          <p:cNvSpPr>
            <a:spLocks noGrp="1"/>
          </p:cNvSpPr>
          <p:nvPr>
            <p:ph type="title"/>
          </p:nvPr>
        </p:nvSpPr>
        <p:spPr>
          <a:xfrm>
            <a:off x="497015" y="1364650"/>
            <a:ext cx="8393001" cy="487298"/>
          </a:xfrm>
        </p:spPr>
        <p:txBody>
          <a:bodyPr>
            <a:normAutofit/>
          </a:bodyPr>
          <a:lstStyle/>
          <a:p>
            <a:r>
              <a:rPr lang="fr-FR" sz="2400" dirty="0" smtClean="0"/>
              <a:t>I</a:t>
            </a:r>
            <a:r>
              <a:rPr lang="fr-FR" sz="2400" dirty="0" smtClean="0">
                <a:ea typeface="Calibri" panose="020F0502020204030204" pitchFamily="34" charset="0"/>
                <a:cs typeface="Verdana"/>
              </a:rPr>
              <a:t>nterventions </a:t>
            </a:r>
            <a:r>
              <a:rPr lang="fr-FR" sz="2400" dirty="0">
                <a:ea typeface="Calibri" panose="020F0502020204030204" pitchFamily="34" charset="0"/>
                <a:cs typeface="Verdana"/>
              </a:rPr>
              <a:t>pour améliorer l’efficacité du traitement</a:t>
            </a:r>
            <a:endParaRPr lang="fr-FR" sz="2400" dirty="0"/>
          </a:p>
        </p:txBody>
      </p:sp>
      <p:grpSp>
        <p:nvGrpSpPr>
          <p:cNvPr id="11" name="Group 2">
            <a:extLst>
              <a:ext uri="{FF2B5EF4-FFF2-40B4-BE49-F238E27FC236}">
                <a16:creationId xmlns:a16="http://schemas.microsoft.com/office/drawing/2014/main" xmlns="" id="{6C078CD7-7161-7247-BA99-447B7350A2DB}"/>
              </a:ext>
            </a:extLst>
          </p:cNvPr>
          <p:cNvGrpSpPr/>
          <p:nvPr/>
        </p:nvGrpSpPr>
        <p:grpSpPr>
          <a:xfrm>
            <a:off x="761680" y="2126918"/>
            <a:ext cx="8033966" cy="3788145"/>
            <a:chOff x="1282270" y="1155185"/>
            <a:chExt cx="10486867" cy="5050860"/>
          </a:xfrm>
        </p:grpSpPr>
        <p:sp>
          <p:nvSpPr>
            <p:cNvPr id="18" name="Rectangle 48"/>
            <p:cNvSpPr>
              <a:spLocks noChangeArrowheads="1"/>
            </p:cNvSpPr>
            <p:nvPr/>
          </p:nvSpPr>
          <p:spPr bwMode="auto">
            <a:xfrm>
              <a:off x="4999347" y="1155185"/>
              <a:ext cx="184752"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solidFill>
                  <a:prstClr val="black"/>
                </a:solidFill>
              </a:endParaRPr>
            </a:p>
          </p:txBody>
        </p:sp>
        <p:sp>
          <p:nvSpPr>
            <p:cNvPr id="19" name="Rectangle 18"/>
            <p:cNvSpPr/>
            <p:nvPr/>
          </p:nvSpPr>
          <p:spPr>
            <a:xfrm>
              <a:off x="1282270" y="2992239"/>
              <a:ext cx="5145169" cy="17471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500" b="1" dirty="0">
                  <a:solidFill>
                    <a:schemeClr val="tx1">
                      <a:lumMod val="75000"/>
                    </a:schemeClr>
                  </a:solidFill>
                  <a:latin typeface="Verdana"/>
                  <a:cs typeface="Verdana"/>
                </a:rPr>
                <a:t>SANTÉ</a:t>
              </a:r>
            </a:p>
            <a:p>
              <a:pPr algn="ctr"/>
              <a:r>
                <a:rPr lang="fr-FR" sz="1350" dirty="0">
                  <a:solidFill>
                    <a:schemeClr val="tx1">
                      <a:lumMod val="75000"/>
                    </a:schemeClr>
                  </a:solidFill>
                  <a:latin typeface="Verdana"/>
                  <a:cs typeface="Verdana"/>
                </a:rPr>
                <a:t>Vaccination</a:t>
              </a:r>
            </a:p>
            <a:p>
              <a:pPr algn="ctr"/>
              <a:r>
                <a:rPr lang="fr-FR" sz="1350" dirty="0">
                  <a:solidFill>
                    <a:schemeClr val="tx1">
                      <a:lumMod val="75000"/>
                    </a:schemeClr>
                  </a:solidFill>
                  <a:latin typeface="Verdana"/>
                  <a:cs typeface="Verdana"/>
                </a:rPr>
                <a:t>PCIME</a:t>
              </a:r>
            </a:p>
            <a:p>
              <a:pPr algn="ctr"/>
              <a:r>
                <a:rPr lang="fr-FR" sz="1350" dirty="0">
                  <a:solidFill>
                    <a:schemeClr val="tx1">
                      <a:lumMod val="75000"/>
                    </a:schemeClr>
                  </a:solidFill>
                  <a:latin typeface="Verdana"/>
                  <a:cs typeface="Verdana"/>
                </a:rPr>
                <a:t>Planification familiale </a:t>
              </a:r>
            </a:p>
            <a:p>
              <a:pPr algn="ctr"/>
              <a:r>
                <a:rPr lang="fr-FR" sz="1350" dirty="0">
                  <a:solidFill>
                    <a:schemeClr val="tx1">
                      <a:lumMod val="75000"/>
                    </a:schemeClr>
                  </a:solidFill>
                  <a:latin typeface="Verdana"/>
                  <a:cs typeface="Verdana"/>
                </a:rPr>
                <a:t>Déparasitage et distribution de vitamine A</a:t>
              </a:r>
            </a:p>
            <a:p>
              <a:pPr algn="ctr"/>
              <a:r>
                <a:rPr lang="fr-FR" sz="1350" dirty="0">
                  <a:solidFill>
                    <a:schemeClr val="tx1">
                      <a:lumMod val="75000"/>
                    </a:schemeClr>
                  </a:solidFill>
                  <a:latin typeface="Verdana"/>
                  <a:cs typeface="Verdana"/>
                </a:rPr>
                <a:t>Journées de la santé de l’enfant</a:t>
              </a:r>
            </a:p>
          </p:txBody>
        </p:sp>
        <p:sp>
          <p:nvSpPr>
            <p:cNvPr id="20" name="Rectangle 19"/>
            <p:cNvSpPr/>
            <p:nvPr/>
          </p:nvSpPr>
          <p:spPr>
            <a:xfrm>
              <a:off x="1298306" y="4821272"/>
              <a:ext cx="5116254" cy="138477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50" b="1" dirty="0" smtClean="0">
                  <a:solidFill>
                    <a:schemeClr val="tx1">
                      <a:lumMod val="75000"/>
                    </a:schemeClr>
                  </a:solidFill>
                  <a:latin typeface="Verdana"/>
                  <a:cs typeface="Verdana"/>
                </a:rPr>
                <a:t>AUTRES :</a:t>
              </a:r>
              <a:endParaRPr lang="fr-FR" sz="1350" b="1" dirty="0">
                <a:solidFill>
                  <a:schemeClr val="tx1">
                    <a:lumMod val="75000"/>
                  </a:schemeClr>
                </a:solidFill>
                <a:latin typeface="Verdana"/>
                <a:cs typeface="Verdana"/>
              </a:endParaRPr>
            </a:p>
            <a:p>
              <a:pPr algn="ctr"/>
              <a:r>
                <a:rPr lang="fr-FR" sz="1350" dirty="0">
                  <a:solidFill>
                    <a:schemeClr val="tx1">
                      <a:lumMod val="75000"/>
                    </a:schemeClr>
                  </a:solidFill>
                  <a:latin typeface="Verdana"/>
                  <a:cs typeface="Verdana"/>
                </a:rPr>
                <a:t>Eau, hygiène et assainissement</a:t>
              </a:r>
            </a:p>
            <a:p>
              <a:pPr algn="ctr"/>
              <a:r>
                <a:rPr lang="fr-FR" sz="1350" dirty="0">
                  <a:solidFill>
                    <a:schemeClr val="tx1">
                      <a:lumMod val="75000"/>
                    </a:schemeClr>
                  </a:solidFill>
                  <a:latin typeface="Verdana"/>
                  <a:cs typeface="Verdana"/>
                </a:rPr>
                <a:t>Sécurité alimentaire et moyens de subsistance </a:t>
              </a:r>
            </a:p>
            <a:p>
              <a:pPr algn="ctr"/>
              <a:r>
                <a:rPr lang="fr-FR" sz="1350" dirty="0">
                  <a:solidFill>
                    <a:schemeClr val="tx1">
                      <a:lumMod val="75000"/>
                    </a:schemeClr>
                  </a:solidFill>
                  <a:latin typeface="Verdana"/>
                  <a:cs typeface="Verdana"/>
                </a:rPr>
                <a:t>Communication </a:t>
              </a:r>
            </a:p>
          </p:txBody>
        </p:sp>
        <p:sp>
          <p:nvSpPr>
            <p:cNvPr id="21" name="Rectangle 20"/>
            <p:cNvSpPr/>
            <p:nvPr/>
          </p:nvSpPr>
          <p:spPr>
            <a:xfrm>
              <a:off x="1311185" y="1323558"/>
              <a:ext cx="5116254" cy="15741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500" b="1" dirty="0">
                  <a:solidFill>
                    <a:schemeClr val="tx1">
                      <a:lumMod val="75000"/>
                    </a:schemeClr>
                  </a:solidFill>
                  <a:latin typeface="Verdana"/>
                  <a:cs typeface="Verdana"/>
                </a:rPr>
                <a:t>NUTRITION</a:t>
              </a:r>
            </a:p>
            <a:p>
              <a:pPr algn="ctr"/>
              <a:r>
                <a:rPr lang="fr-FR" sz="1350" dirty="0">
                  <a:solidFill>
                    <a:schemeClr val="tx1">
                      <a:lumMod val="75000"/>
                    </a:schemeClr>
                  </a:solidFill>
                  <a:latin typeface="Verdana"/>
                  <a:cs typeface="Verdana"/>
                </a:rPr>
                <a:t>Promotion de l’ANJE </a:t>
              </a:r>
            </a:p>
            <a:p>
              <a:pPr algn="ctr"/>
              <a:r>
                <a:rPr lang="fr-FR" sz="1350" dirty="0">
                  <a:solidFill>
                    <a:schemeClr val="tx1">
                      <a:lumMod val="75000"/>
                    </a:schemeClr>
                  </a:solidFill>
                  <a:latin typeface="Verdana"/>
                  <a:cs typeface="Verdana"/>
                </a:rPr>
                <a:t>Supplémentation en micronutriments</a:t>
              </a:r>
            </a:p>
            <a:p>
              <a:pPr algn="ctr"/>
              <a:r>
                <a:rPr lang="fr-FR" sz="1350" dirty="0">
                  <a:solidFill>
                    <a:schemeClr val="tx1">
                      <a:lumMod val="75000"/>
                    </a:schemeClr>
                  </a:solidFill>
                  <a:latin typeface="Verdana"/>
                  <a:cs typeface="Verdana"/>
                </a:rPr>
                <a:t>Suivi de la croissance, actions essentielles en nutrition</a:t>
              </a:r>
            </a:p>
          </p:txBody>
        </p:sp>
        <p:grpSp>
          <p:nvGrpSpPr>
            <p:cNvPr id="22" name="Group 5"/>
            <p:cNvGrpSpPr/>
            <p:nvPr/>
          </p:nvGrpSpPr>
          <p:grpSpPr>
            <a:xfrm>
              <a:off x="6575771" y="1524516"/>
              <a:ext cx="5193366" cy="4298741"/>
              <a:chOff x="3724274" y="1370013"/>
              <a:chExt cx="5193366" cy="4298741"/>
            </a:xfrm>
          </p:grpSpPr>
          <p:grpSp>
            <p:nvGrpSpPr>
              <p:cNvPr id="23" name="Group 51"/>
              <p:cNvGrpSpPr>
                <a:grpSpLocks/>
              </p:cNvGrpSpPr>
              <p:nvPr/>
            </p:nvGrpSpPr>
            <p:grpSpPr bwMode="auto">
              <a:xfrm>
                <a:off x="3724274" y="1370013"/>
                <a:ext cx="5193366" cy="4298741"/>
                <a:chOff x="1245" y="6105"/>
                <a:chExt cx="9764" cy="7750"/>
              </a:xfrm>
            </p:grpSpPr>
            <p:sp>
              <p:nvSpPr>
                <p:cNvPr id="28" name="Oval 3"/>
                <p:cNvSpPr>
                  <a:spLocks noChangeArrowheads="1"/>
                </p:cNvSpPr>
                <p:nvPr/>
              </p:nvSpPr>
              <p:spPr bwMode="auto">
                <a:xfrm>
                  <a:off x="1245" y="6105"/>
                  <a:ext cx="9764" cy="7750"/>
                </a:xfrm>
                <a:prstGeom prst="ellipse">
                  <a:avLst/>
                </a:prstGeom>
                <a:solidFill>
                  <a:srgbClr val="76923C">
                    <a:alpha val="10196"/>
                  </a:srgbClr>
                </a:solidFill>
                <a:ln w="38100">
                  <a:solidFill>
                    <a:schemeClr val="accent6">
                      <a:lumMod val="50000"/>
                    </a:schemeClr>
                  </a:solidFill>
                  <a:round/>
                  <a:headEnd/>
                  <a:tailEnd/>
                </a:ln>
              </p:spPr>
              <p:txBody>
                <a:bodyPr vert="horz" wrap="square" lIns="68580" tIns="34290" rIns="68580" bIns="34290" numCol="1" anchor="t" anchorCtr="0" compatLnSpc="1">
                  <a:prstTxWarp prst="textNoShape">
                    <a:avLst/>
                  </a:prstTxWarp>
                </a:bodyPr>
                <a:lstStyle/>
                <a:p>
                  <a:endParaRPr lang="fr-FR" sz="1350" dirty="0">
                    <a:solidFill>
                      <a:prstClr val="black"/>
                    </a:solidFill>
                  </a:endParaRPr>
                </a:p>
              </p:txBody>
            </p:sp>
            <p:sp>
              <p:nvSpPr>
                <p:cNvPr id="29" name="Oval 5"/>
                <p:cNvSpPr>
                  <a:spLocks noChangeArrowheads="1"/>
                </p:cNvSpPr>
                <p:nvPr/>
              </p:nvSpPr>
              <p:spPr bwMode="auto">
                <a:xfrm>
                  <a:off x="3120" y="6993"/>
                  <a:ext cx="6890" cy="6402"/>
                </a:xfrm>
                <a:prstGeom prst="ellipse">
                  <a:avLst/>
                </a:prstGeom>
                <a:solidFill>
                  <a:srgbClr val="00B050">
                    <a:alpha val="10196"/>
                  </a:srgbClr>
                </a:solidFill>
                <a:ln w="28575">
                  <a:solidFill>
                    <a:schemeClr val="accent2">
                      <a:lumMod val="50000"/>
                    </a:schemeClr>
                  </a:solidFill>
                  <a:round/>
                  <a:headEnd/>
                  <a:tailEnd/>
                </a:ln>
              </p:spPr>
              <p:txBody>
                <a:bodyPr vert="horz" wrap="square" lIns="68580" tIns="34290" rIns="68580" bIns="34290" numCol="1" anchor="t" anchorCtr="0" compatLnSpc="1">
                  <a:prstTxWarp prst="textNoShape">
                    <a:avLst/>
                  </a:prstTxWarp>
                </a:bodyPr>
                <a:lstStyle/>
                <a:p>
                  <a:endParaRPr lang="fr-FR" sz="1350" dirty="0">
                    <a:solidFill>
                      <a:prstClr val="black"/>
                    </a:solidFill>
                  </a:endParaRPr>
                </a:p>
              </p:txBody>
            </p:sp>
            <p:sp>
              <p:nvSpPr>
                <p:cNvPr id="30" name="Oval 6"/>
                <p:cNvSpPr>
                  <a:spLocks noChangeArrowheads="1"/>
                </p:cNvSpPr>
                <p:nvPr/>
              </p:nvSpPr>
              <p:spPr bwMode="auto">
                <a:xfrm>
                  <a:off x="3420" y="8824"/>
                  <a:ext cx="3375" cy="3266"/>
                </a:xfrm>
                <a:prstGeom prst="ellipse">
                  <a:avLst/>
                </a:prstGeom>
                <a:solidFill>
                  <a:srgbClr val="FFC000">
                    <a:alpha val="10196"/>
                  </a:srgbClr>
                </a:solidFill>
                <a:ln w="28575">
                  <a:solidFill>
                    <a:schemeClr val="accent6">
                      <a:lumMod val="75000"/>
                    </a:schemeClr>
                  </a:solidFill>
                  <a:round/>
                  <a:headEnd/>
                  <a:tailEnd/>
                </a:ln>
              </p:spPr>
              <p:txBody>
                <a:bodyPr vert="horz" wrap="square" lIns="68580" tIns="34290" rIns="68580" bIns="34290" numCol="1" anchor="t" anchorCtr="0" compatLnSpc="1">
                  <a:prstTxWarp prst="textNoShape">
                    <a:avLst/>
                  </a:prstTxWarp>
                </a:bodyPr>
                <a:lstStyle/>
                <a:p>
                  <a:endParaRPr lang="fr-FR" sz="1350" dirty="0">
                    <a:solidFill>
                      <a:prstClr val="black"/>
                    </a:solidFill>
                  </a:endParaRPr>
                </a:p>
              </p:txBody>
            </p:sp>
            <p:sp>
              <p:nvSpPr>
                <p:cNvPr id="31" name="Oval 7"/>
                <p:cNvSpPr>
                  <a:spLocks noChangeArrowheads="1"/>
                </p:cNvSpPr>
                <p:nvPr/>
              </p:nvSpPr>
              <p:spPr bwMode="auto">
                <a:xfrm>
                  <a:off x="6366" y="7545"/>
                  <a:ext cx="2579" cy="1504"/>
                </a:xfrm>
                <a:prstGeom prst="ellipse">
                  <a:avLst/>
                </a:prstGeom>
                <a:solidFill>
                  <a:srgbClr val="FF0000">
                    <a:alpha val="7059"/>
                  </a:srgbClr>
                </a:solidFill>
                <a:ln w="28575">
                  <a:solidFill>
                    <a:srgbClr val="C00000"/>
                  </a:solidFill>
                  <a:round/>
                  <a:headEnd/>
                  <a:tailEnd/>
                </a:ln>
              </p:spPr>
              <p:txBody>
                <a:bodyPr vert="horz" wrap="square" lIns="68580" tIns="34290" rIns="68580" bIns="34290" numCol="1" anchor="t" anchorCtr="0" compatLnSpc="1">
                  <a:prstTxWarp prst="textNoShape">
                    <a:avLst/>
                  </a:prstTxWarp>
                </a:bodyPr>
                <a:lstStyle/>
                <a:p>
                  <a:endParaRPr lang="fr-FR" sz="1350" dirty="0">
                    <a:solidFill>
                      <a:prstClr val="black"/>
                    </a:solidFill>
                  </a:endParaRPr>
                </a:p>
              </p:txBody>
            </p:sp>
            <p:sp>
              <p:nvSpPr>
                <p:cNvPr id="32" name="Oval 8"/>
                <p:cNvSpPr>
                  <a:spLocks noChangeArrowheads="1"/>
                </p:cNvSpPr>
                <p:nvPr/>
              </p:nvSpPr>
              <p:spPr bwMode="auto">
                <a:xfrm>
                  <a:off x="6635" y="8824"/>
                  <a:ext cx="2640" cy="2486"/>
                </a:xfrm>
                <a:prstGeom prst="ellipse">
                  <a:avLst/>
                </a:prstGeom>
                <a:solidFill>
                  <a:srgbClr val="0070C0">
                    <a:alpha val="10196"/>
                  </a:srgbClr>
                </a:solidFill>
                <a:ln w="28575">
                  <a:solidFill>
                    <a:srgbClr val="0070C0"/>
                  </a:solidFill>
                  <a:round/>
                  <a:headEnd/>
                  <a:tailEnd/>
                </a:ln>
              </p:spPr>
              <p:txBody>
                <a:bodyPr vert="horz" wrap="square" lIns="68580" tIns="34290" rIns="68580" bIns="34290" numCol="1" anchor="t" anchorCtr="0" compatLnSpc="1">
                  <a:prstTxWarp prst="textNoShape">
                    <a:avLst/>
                  </a:prstTxWarp>
                </a:bodyPr>
                <a:lstStyle/>
                <a:p>
                  <a:endParaRPr lang="fr-FR" sz="1350" dirty="0">
                    <a:solidFill>
                      <a:prstClr val="black"/>
                    </a:solidFill>
                  </a:endParaRPr>
                </a:p>
              </p:txBody>
            </p:sp>
          </p:grpSp>
          <p:sp>
            <p:nvSpPr>
              <p:cNvPr id="24" name="Text Box 45"/>
              <p:cNvSpPr txBox="1">
                <a:spLocks noChangeArrowheads="1"/>
              </p:cNvSpPr>
              <p:nvPr/>
            </p:nvSpPr>
            <p:spPr bwMode="auto">
              <a:xfrm>
                <a:off x="5638800" y="4461151"/>
                <a:ext cx="2440146" cy="491849"/>
              </a:xfrm>
              <a:prstGeom prst="rect">
                <a:avLst/>
              </a:prstGeom>
              <a:solidFill>
                <a:srgbClr val="FFFFFF">
                  <a:alpha val="0"/>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lgn="ctr" eaLnBrk="0" fontAlgn="base" hangingPunct="0">
                  <a:spcBef>
                    <a:spcPct val="0"/>
                  </a:spcBef>
                  <a:spcAft>
                    <a:spcPct val="0"/>
                  </a:spcAft>
                </a:pPr>
                <a:r>
                  <a:rPr lang="fr-FR" sz="1200" b="1" dirty="0">
                    <a:solidFill>
                      <a:srgbClr val="00B050"/>
                    </a:solidFill>
                    <a:latin typeface="Arial" panose="020B0604020202020204" pitchFamily="34" charset="0"/>
                    <a:ea typeface="Calibri" panose="020F0502020204030204" pitchFamily="34" charset="0"/>
                    <a:cs typeface="Arial" panose="020B0604020202020204" pitchFamily="34" charset="0"/>
                  </a:rPr>
                  <a:t>Mobilisation communautaire</a:t>
                </a:r>
                <a:endParaRPr lang="fr-FR" dirty="0">
                  <a:solidFill>
                    <a:prstClr val="black"/>
                  </a:solidFill>
                  <a:latin typeface="Arial" panose="020B0604020202020204" pitchFamily="34" charset="0"/>
                </a:endParaRPr>
              </a:p>
            </p:txBody>
          </p:sp>
          <p:sp>
            <p:nvSpPr>
              <p:cNvPr id="25" name="Text Box 46"/>
              <p:cNvSpPr txBox="1">
                <a:spLocks noChangeArrowheads="1"/>
              </p:cNvSpPr>
              <p:nvPr/>
            </p:nvSpPr>
            <p:spPr bwMode="auto">
              <a:xfrm>
                <a:off x="5188864" y="3505200"/>
                <a:ext cx="1190625" cy="560388"/>
              </a:xfrm>
              <a:prstGeom prst="rect">
                <a:avLst/>
              </a:prstGeom>
              <a:solidFill>
                <a:srgbClr val="FFFFFF">
                  <a:alpha val="0"/>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lgn="ctr" eaLnBrk="0" fontAlgn="base" hangingPunct="0">
                  <a:spcBef>
                    <a:spcPct val="0"/>
                  </a:spcBef>
                  <a:spcAft>
                    <a:spcPct val="0"/>
                  </a:spcAft>
                </a:pPr>
                <a:r>
                  <a:rPr lang="fr-FR" sz="900" b="1" dirty="0">
                    <a:solidFill>
                      <a:schemeClr val="accent6">
                        <a:lumMod val="50000"/>
                      </a:schemeClr>
                    </a:solidFill>
                    <a:latin typeface="Arial" panose="020B0604020202020204" pitchFamily="34" charset="0"/>
                    <a:cs typeface="Arial" panose="020B0604020202020204" pitchFamily="34" charset="0"/>
                  </a:rPr>
                  <a:t>Prise en charge MAM</a:t>
                </a:r>
                <a:endParaRPr lang="fr-FR" sz="1350" dirty="0">
                  <a:solidFill>
                    <a:schemeClr val="accent6">
                      <a:lumMod val="50000"/>
                    </a:schemeClr>
                  </a:solidFill>
                  <a:latin typeface="Arial" panose="020B0604020202020204" pitchFamily="34" charset="0"/>
                </a:endParaRPr>
              </a:p>
            </p:txBody>
          </p:sp>
          <p:sp>
            <p:nvSpPr>
              <p:cNvPr id="26" name="Text Box 49"/>
              <p:cNvSpPr txBox="1">
                <a:spLocks noChangeArrowheads="1"/>
              </p:cNvSpPr>
              <p:nvPr/>
            </p:nvSpPr>
            <p:spPr bwMode="auto">
              <a:xfrm>
                <a:off x="6498897" y="2316163"/>
                <a:ext cx="1349703" cy="655637"/>
              </a:xfrm>
              <a:prstGeom prst="rect">
                <a:avLst/>
              </a:prstGeom>
              <a:solidFill>
                <a:srgbClr val="FFFFFF">
                  <a:alpha val="0"/>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lgn="ctr" eaLnBrk="0" fontAlgn="base" hangingPunct="0">
                  <a:spcBef>
                    <a:spcPct val="0"/>
                  </a:spcBef>
                  <a:spcAft>
                    <a:spcPct val="0"/>
                  </a:spcAft>
                </a:pPr>
                <a:r>
                  <a:rPr lang="fr-FR" sz="900" b="1" dirty="0">
                    <a:solidFill>
                      <a:srgbClr val="C00000"/>
                    </a:solidFill>
                    <a:latin typeface="Arial" panose="020B0604020202020204" pitchFamily="34" charset="0"/>
                    <a:ea typeface="Calibri" panose="020F0502020204030204" pitchFamily="34" charset="0"/>
                    <a:cs typeface="Arial" panose="020B0604020202020204" pitchFamily="34" charset="0"/>
                  </a:rPr>
                  <a:t>Prise en charge MAS Hospitalisation</a:t>
                </a:r>
                <a:endParaRPr lang="fr-FR" sz="1350" dirty="0">
                  <a:solidFill>
                    <a:srgbClr val="C00000"/>
                  </a:solidFill>
                  <a:latin typeface="Arial" panose="020B0604020202020204" pitchFamily="34" charset="0"/>
                </a:endParaRPr>
              </a:p>
            </p:txBody>
          </p:sp>
          <p:sp>
            <p:nvSpPr>
              <p:cNvPr id="27" name="Text Box 47"/>
              <p:cNvSpPr txBox="1">
                <a:spLocks noChangeArrowheads="1"/>
              </p:cNvSpPr>
              <p:nvPr/>
            </p:nvSpPr>
            <p:spPr bwMode="auto">
              <a:xfrm>
                <a:off x="6629400" y="3229944"/>
                <a:ext cx="1399919" cy="652462"/>
              </a:xfrm>
              <a:prstGeom prst="rect">
                <a:avLst/>
              </a:prstGeom>
              <a:solidFill>
                <a:srgbClr val="FFFFFF">
                  <a:alpha val="0"/>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lgn="ctr" eaLnBrk="0" fontAlgn="base" hangingPunct="0">
                  <a:spcBef>
                    <a:spcPct val="0"/>
                  </a:spcBef>
                  <a:spcAft>
                    <a:spcPct val="0"/>
                  </a:spcAft>
                </a:pPr>
                <a:r>
                  <a:rPr lang="fr-FR" sz="900" b="1" dirty="0">
                    <a:solidFill>
                      <a:srgbClr val="0070C0"/>
                    </a:solidFill>
                    <a:latin typeface="Arial" panose="020B0604020202020204" pitchFamily="34" charset="0"/>
                    <a:ea typeface="Calibri" panose="020F0502020204030204" pitchFamily="34" charset="0"/>
                    <a:cs typeface="Arial" panose="020B0604020202020204" pitchFamily="34" charset="0"/>
                  </a:rPr>
                  <a:t>Prise en charge MAS AMBULATOIRE </a:t>
                </a:r>
                <a:endParaRPr lang="fr-FR" sz="1350" dirty="0">
                  <a:latin typeface="Arial" panose="020B0604020202020204" pitchFamily="34" charset="0"/>
                </a:endParaRPr>
              </a:p>
            </p:txBody>
          </p:sp>
        </p:grpSp>
      </p:grpSp>
    </p:spTree>
    <p:extLst>
      <p:ext uri="{BB962C8B-B14F-4D97-AF65-F5344CB8AC3E}">
        <p14:creationId xmlns:p14="http://schemas.microsoft.com/office/powerpoint/2010/main" val="3182439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28</a:t>
            </a:fld>
            <a:endParaRPr lang="fr-FR">
              <a:solidFill>
                <a:srgbClr val="FFFFFF"/>
              </a:solidFill>
            </a:endParaRPr>
          </a:p>
        </p:txBody>
      </p:sp>
      <p:sp>
        <p:nvSpPr>
          <p:cNvPr id="7" name="Espace réservé du numéro de diapositive 3">
            <a:extLst>
              <a:ext uri="{FF2B5EF4-FFF2-40B4-BE49-F238E27FC236}">
                <a16:creationId xmlns:a16="http://schemas.microsoft.com/office/drawing/2014/main" xmlns=""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28</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80118"/>
            <a:ext cx="4787677" cy="830997"/>
          </a:xfrm>
          <a:prstGeom prst="rect">
            <a:avLst/>
          </a:prstGeom>
          <a:noFill/>
        </p:spPr>
        <p:txBody>
          <a:bodyPr wrap="square" rtlCol="0">
            <a:spAutoFit/>
          </a:bodyPr>
          <a:lstStyle/>
          <a:p>
            <a:pPr defTabSz="363538">
              <a:tabLst>
                <a:tab pos="903288" algn="l"/>
                <a:tab pos="1077913" algn="l"/>
              </a:tabLst>
            </a:pPr>
            <a:r>
              <a:rPr lang="fr-FR" sz="2400" b="1" cap="small" dirty="0">
                <a:solidFill>
                  <a:srgbClr val="FFFFFF"/>
                </a:solidFill>
              </a:rPr>
              <a:t>Indicateurs  de couverture et de Performances de la </a:t>
            </a:r>
            <a:r>
              <a:rPr lang="fr-FR" sz="2400" b="1" cap="small" dirty="0" err="1">
                <a:solidFill>
                  <a:srgbClr val="FFFFFF"/>
                </a:solidFill>
              </a:rPr>
              <a:t>PCIMA</a:t>
            </a:r>
            <a:endParaRPr lang="fr-FR" sz="2400" b="1" cap="small" dirty="0">
              <a:solidFill>
                <a:srgbClr val="FFFFFF"/>
              </a:solidFill>
            </a:endParaRPr>
          </a:p>
        </p:txBody>
      </p:sp>
      <p:sp>
        <p:nvSpPr>
          <p:cNvPr id="10" name="Text Placeholder 5"/>
          <p:cNvSpPr>
            <a:spLocks noGrp="1"/>
          </p:cNvSpPr>
          <p:nvPr>
            <p:ph idx="1"/>
          </p:nvPr>
        </p:nvSpPr>
        <p:spPr>
          <a:xfrm>
            <a:off x="501724" y="4823688"/>
            <a:ext cx="7886700" cy="1401748"/>
          </a:xfrm>
        </p:spPr>
        <p:txBody>
          <a:bodyPr>
            <a:normAutofit/>
          </a:bodyPr>
          <a:lstStyle/>
          <a:p>
            <a:pPr lvl="0"/>
            <a:r>
              <a:rPr lang="fr-FR" sz="2400" dirty="0" smtClean="0">
                <a:solidFill>
                  <a:schemeClr val="accent6">
                    <a:lumMod val="50000"/>
                  </a:schemeClr>
                </a:solidFill>
              </a:rPr>
              <a:t>Taux </a:t>
            </a:r>
            <a:r>
              <a:rPr lang="fr-FR" sz="2400" dirty="0">
                <a:solidFill>
                  <a:schemeClr val="accent6">
                    <a:lumMod val="50000"/>
                  </a:schemeClr>
                </a:solidFill>
              </a:rPr>
              <a:t>de décès &lt;10%</a:t>
            </a:r>
            <a:endParaRPr lang="x-none" sz="2400" dirty="0">
              <a:solidFill>
                <a:schemeClr val="accent6">
                  <a:lumMod val="50000"/>
                </a:schemeClr>
              </a:solidFill>
            </a:endParaRPr>
          </a:p>
          <a:p>
            <a:pPr lvl="0"/>
            <a:r>
              <a:rPr lang="fr-FR" sz="2400" dirty="0">
                <a:solidFill>
                  <a:schemeClr val="accent2">
                    <a:lumMod val="50000"/>
                  </a:schemeClr>
                </a:solidFill>
              </a:rPr>
              <a:t>Taux de guérisons &gt;75% </a:t>
            </a:r>
            <a:endParaRPr lang="x-none" sz="2400" dirty="0">
              <a:solidFill>
                <a:schemeClr val="accent2">
                  <a:lumMod val="50000"/>
                </a:schemeClr>
              </a:solidFill>
            </a:endParaRPr>
          </a:p>
          <a:p>
            <a:pPr lvl="0"/>
            <a:r>
              <a:rPr lang="fr-FR" sz="2400" dirty="0">
                <a:solidFill>
                  <a:schemeClr val="accent1">
                    <a:lumMod val="50000"/>
                  </a:schemeClr>
                </a:solidFill>
              </a:rPr>
              <a:t>Taux d’abandons &lt; 15%</a:t>
            </a:r>
            <a:endParaRPr lang="x-none" sz="2400" dirty="0">
              <a:solidFill>
                <a:schemeClr val="accent1">
                  <a:lumMod val="50000"/>
                </a:schemeClr>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1123" y="4595788"/>
            <a:ext cx="1524003" cy="1258827"/>
          </a:xfrm>
          <a:prstGeom prst="rect">
            <a:avLst/>
          </a:prstGeom>
        </p:spPr>
      </p:pic>
      <p:sp>
        <p:nvSpPr>
          <p:cNvPr id="3" name="Rectangle 2"/>
          <p:cNvSpPr/>
          <p:nvPr/>
        </p:nvSpPr>
        <p:spPr>
          <a:xfrm>
            <a:off x="501724" y="1747282"/>
            <a:ext cx="6745266" cy="2308324"/>
          </a:xfrm>
          <a:prstGeom prst="rect">
            <a:avLst/>
          </a:prstGeom>
        </p:spPr>
        <p:txBody>
          <a:bodyPr wrap="square">
            <a:spAutoFit/>
          </a:bodyPr>
          <a:lstStyle/>
          <a:p>
            <a:pPr marL="285750" lvl="0" indent="-285750">
              <a:buFont typeface="Arial" panose="020B0604020202020204" pitchFamily="34" charset="0"/>
              <a:buChar char="•"/>
            </a:pPr>
            <a:r>
              <a:rPr lang="fr-FR" sz="2400" dirty="0" smtClean="0">
                <a:solidFill>
                  <a:schemeClr val="accent6">
                    <a:lumMod val="50000"/>
                  </a:schemeClr>
                </a:solidFill>
              </a:rPr>
              <a:t>Plus de 90% de la population cible se trouve à moins d’un jour à pied aller-retour (temps du traitement inclus) du service </a:t>
            </a:r>
            <a:r>
              <a:rPr lang="fr-FR" sz="2400" dirty="0" err="1" smtClean="0">
                <a:solidFill>
                  <a:schemeClr val="accent6">
                    <a:lumMod val="50000"/>
                  </a:schemeClr>
                </a:solidFill>
              </a:rPr>
              <a:t>PCIMA</a:t>
            </a:r>
            <a:endParaRPr lang="x-none" sz="2400" dirty="0" smtClean="0">
              <a:solidFill>
                <a:schemeClr val="accent6">
                  <a:lumMod val="50000"/>
                </a:schemeClr>
              </a:solidFill>
            </a:endParaRPr>
          </a:p>
          <a:p>
            <a:pPr marL="285750" lvl="0" indent="-285750">
              <a:buFont typeface="Arial" panose="020B0604020202020204" pitchFamily="34" charset="0"/>
              <a:buChar char="•"/>
            </a:pPr>
            <a:r>
              <a:rPr lang="fr-FR" sz="2400" dirty="0" smtClean="0">
                <a:solidFill>
                  <a:schemeClr val="accent5">
                    <a:lumMod val="75000"/>
                  </a:schemeClr>
                </a:solidFill>
              </a:rPr>
              <a:t>La </a:t>
            </a:r>
            <a:r>
              <a:rPr lang="fr-FR" sz="2400" b="1" dirty="0" smtClean="0">
                <a:solidFill>
                  <a:schemeClr val="accent5">
                    <a:lumMod val="75000"/>
                  </a:schemeClr>
                </a:solidFill>
              </a:rPr>
              <a:t>couverture</a:t>
            </a:r>
            <a:r>
              <a:rPr lang="fr-FR" sz="2400" dirty="0" smtClean="0">
                <a:solidFill>
                  <a:schemeClr val="accent5">
                    <a:lumMod val="75000"/>
                  </a:schemeClr>
                </a:solidFill>
              </a:rPr>
              <a:t> est supérieure à 50 % dans les zones rurales, à 70 % dans les zones urbaines et à 90 % dans les camps de réfugiés </a:t>
            </a:r>
            <a:endParaRPr lang="x-none" sz="2400" dirty="0">
              <a:solidFill>
                <a:schemeClr val="accent5">
                  <a:lumMod val="75000"/>
                </a:schemeClr>
              </a:solidFill>
            </a:endParaRPr>
          </a:p>
        </p:txBody>
      </p:sp>
      <p:sp>
        <p:nvSpPr>
          <p:cNvPr id="18" name="Rectangle 17"/>
          <p:cNvSpPr/>
          <p:nvPr/>
        </p:nvSpPr>
        <p:spPr>
          <a:xfrm>
            <a:off x="501724" y="1328522"/>
            <a:ext cx="3081293" cy="461665"/>
          </a:xfrm>
          <a:prstGeom prst="rect">
            <a:avLst/>
          </a:prstGeom>
        </p:spPr>
        <p:txBody>
          <a:bodyPr wrap="none">
            <a:spAutoFit/>
          </a:bodyPr>
          <a:lstStyle/>
          <a:p>
            <a:r>
              <a:rPr lang="fr-FR" sz="2400" b="1" dirty="0">
                <a:solidFill>
                  <a:schemeClr val="accent4">
                    <a:lumMod val="75000"/>
                  </a:schemeClr>
                </a:solidFill>
              </a:rPr>
              <a:t>Accès et couverture</a:t>
            </a:r>
            <a:endParaRPr lang="x-none" sz="2400" dirty="0">
              <a:solidFill>
                <a:schemeClr val="accent4">
                  <a:lumMod val="75000"/>
                </a:schemeClr>
              </a:solidFill>
            </a:endParaRPr>
          </a:p>
        </p:txBody>
      </p:sp>
      <p:sp>
        <p:nvSpPr>
          <p:cNvPr id="6" name="Rectangle 5"/>
          <p:cNvSpPr/>
          <p:nvPr/>
        </p:nvSpPr>
        <p:spPr>
          <a:xfrm>
            <a:off x="501724" y="4289799"/>
            <a:ext cx="3966150" cy="461665"/>
          </a:xfrm>
          <a:prstGeom prst="rect">
            <a:avLst/>
          </a:prstGeom>
        </p:spPr>
        <p:txBody>
          <a:bodyPr wrap="none">
            <a:spAutoFit/>
          </a:bodyPr>
          <a:lstStyle/>
          <a:p>
            <a:r>
              <a:rPr lang="fr-FR" sz="2400" b="1" dirty="0">
                <a:solidFill>
                  <a:schemeClr val="accent5">
                    <a:lumMod val="50000"/>
                  </a:schemeClr>
                </a:solidFill>
              </a:rPr>
              <a:t>Qualité de la </a:t>
            </a:r>
            <a:r>
              <a:rPr lang="fr-FR" sz="2400" b="1" dirty="0" smtClean="0">
                <a:solidFill>
                  <a:schemeClr val="accent5">
                    <a:lumMod val="50000"/>
                  </a:schemeClr>
                </a:solidFill>
              </a:rPr>
              <a:t>performance</a:t>
            </a:r>
            <a:endParaRPr lang="x-none" sz="2400" dirty="0">
              <a:solidFill>
                <a:schemeClr val="accent5">
                  <a:lumMod val="50000"/>
                </a:schemeClr>
              </a:solidFill>
            </a:endParaRPr>
          </a:p>
        </p:txBody>
      </p:sp>
    </p:spTree>
    <p:extLst>
      <p:ext uri="{BB962C8B-B14F-4D97-AF65-F5344CB8AC3E}">
        <p14:creationId xmlns:p14="http://schemas.microsoft.com/office/powerpoint/2010/main" val="2294191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wipe(left)">
                                      <p:cBhvr>
                                        <p:cTn id="23" dur="500"/>
                                        <p:tgtEl>
                                          <p:spTgt spid="3">
                                            <p:txEl>
                                              <p:pRg st="0" end="0"/>
                                            </p:txEl>
                                          </p:spTgt>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wipe(left)">
                                      <p:cBhvr>
                                        <p:cTn id="27" dur="500"/>
                                        <p:tgtEl>
                                          <p:spTgt spid="3">
                                            <p:txEl>
                                              <p:pRg st="1" end="1"/>
                                            </p:txEl>
                                          </p:spTgt>
                                        </p:tgtEl>
                                      </p:cBhvr>
                                    </p:animEffect>
                                  </p:childTnLst>
                                </p:cTn>
                              </p:par>
                            </p:childTnLst>
                          </p:cTn>
                        </p:par>
                        <p:par>
                          <p:cTn id="28" fill="hold">
                            <p:stCondLst>
                              <p:cond delay="3000"/>
                            </p:stCondLst>
                            <p:childTnLst>
                              <p:par>
                                <p:cTn id="29" presetID="16" presetClass="entr" presetSubtype="21"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animEffect transition="in" filter="wipe(left)">
                                      <p:cBhvr>
                                        <p:cTn id="35" dur="500"/>
                                        <p:tgtEl>
                                          <p:spTgt spid="10">
                                            <p:txEl>
                                              <p:pRg st="0" end="0"/>
                                            </p:txEl>
                                          </p:spTgt>
                                        </p:tgtEl>
                                      </p:cBhvr>
                                    </p:animEffect>
                                  </p:childTnLst>
                                </p:cTn>
                              </p:par>
                            </p:childTnLst>
                          </p:cTn>
                        </p:par>
                        <p:par>
                          <p:cTn id="36" fill="hold">
                            <p:stCondLst>
                              <p:cond delay="4000"/>
                            </p:stCondLst>
                            <p:childTnLst>
                              <p:par>
                                <p:cTn id="37" presetID="22" presetClass="entr" presetSubtype="8" fill="hold" nodeType="afterEffect">
                                  <p:stCondLst>
                                    <p:cond delay="0"/>
                                  </p:stCondLst>
                                  <p:childTnLst>
                                    <p:set>
                                      <p:cBhvr>
                                        <p:cTn id="38" dur="1" fill="hold">
                                          <p:stCondLst>
                                            <p:cond delay="0"/>
                                          </p:stCondLst>
                                        </p:cTn>
                                        <p:tgtEl>
                                          <p:spTgt spid="10">
                                            <p:txEl>
                                              <p:pRg st="1" end="1"/>
                                            </p:txEl>
                                          </p:spTgt>
                                        </p:tgtEl>
                                        <p:attrNameLst>
                                          <p:attrName>style.visibility</p:attrName>
                                        </p:attrNameLst>
                                      </p:cBhvr>
                                      <p:to>
                                        <p:strVal val="visible"/>
                                      </p:to>
                                    </p:set>
                                    <p:animEffect transition="in" filter="wipe(left)">
                                      <p:cBhvr>
                                        <p:cTn id="39" dur="500"/>
                                        <p:tgtEl>
                                          <p:spTgt spid="10">
                                            <p:txEl>
                                              <p:pRg st="1" end="1"/>
                                            </p:txEl>
                                          </p:spTgt>
                                        </p:tgtEl>
                                      </p:cBhvr>
                                    </p:animEffect>
                                  </p:childTnLst>
                                </p:cTn>
                              </p:par>
                            </p:childTnLst>
                          </p:cTn>
                        </p:par>
                        <p:par>
                          <p:cTn id="40" fill="hold">
                            <p:stCondLst>
                              <p:cond delay="4500"/>
                            </p:stCondLst>
                            <p:childTnLst>
                              <p:par>
                                <p:cTn id="41" presetID="22" presetClass="entr" presetSubtype="8" fill="hold" nodeType="afterEffect">
                                  <p:stCondLst>
                                    <p:cond delay="0"/>
                                  </p:stCondLst>
                                  <p:childTnLst>
                                    <p:set>
                                      <p:cBhvr>
                                        <p:cTn id="42" dur="1" fill="hold">
                                          <p:stCondLst>
                                            <p:cond delay="0"/>
                                          </p:stCondLst>
                                        </p:cTn>
                                        <p:tgtEl>
                                          <p:spTgt spid="10">
                                            <p:txEl>
                                              <p:pRg st="2" end="2"/>
                                            </p:txEl>
                                          </p:spTgt>
                                        </p:tgtEl>
                                        <p:attrNameLst>
                                          <p:attrName>style.visibility</p:attrName>
                                        </p:attrNameLst>
                                      </p:cBhvr>
                                      <p:to>
                                        <p:strVal val="visible"/>
                                      </p:to>
                                    </p:set>
                                    <p:animEffect transition="in" filter="wipe(left)">
                                      <p:cBhvr>
                                        <p:cTn id="43"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29</a:t>
            </a:fld>
            <a:endParaRPr lang="fr-FR">
              <a:solidFill>
                <a:srgbClr val="FFFFFF"/>
              </a:solidFill>
            </a:endParaRPr>
          </a:p>
        </p:txBody>
      </p:sp>
      <p:sp>
        <p:nvSpPr>
          <p:cNvPr id="7" name="Espace réservé du numéro de diapositive 3">
            <a:extLst>
              <a:ext uri="{FF2B5EF4-FFF2-40B4-BE49-F238E27FC236}">
                <a16:creationId xmlns:a16="http://schemas.microsoft.com/office/drawing/2014/main" xmlns=""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29</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92879"/>
            <a:ext cx="4787677" cy="523220"/>
          </a:xfrm>
          <a:prstGeom prst="rect">
            <a:avLst/>
          </a:prstGeom>
          <a:noFill/>
        </p:spPr>
        <p:txBody>
          <a:bodyPr wrap="square" rtlCol="0">
            <a:spAutoFit/>
          </a:bodyPr>
          <a:lstStyle/>
          <a:p>
            <a:pPr defTabSz="363538">
              <a:tabLst>
                <a:tab pos="903288" algn="l"/>
                <a:tab pos="1077913" algn="l"/>
              </a:tabLst>
            </a:pPr>
            <a:r>
              <a:rPr lang="fr-FR" sz="2800" b="1" cap="small" dirty="0" smtClean="0">
                <a:solidFill>
                  <a:srgbClr val="FFFFFF"/>
                </a:solidFill>
              </a:rPr>
              <a:t>Carences en micronutriments</a:t>
            </a:r>
            <a:endParaRPr lang="fr-FR" sz="2800" b="1" cap="small" dirty="0">
              <a:solidFill>
                <a:srgbClr val="FFFFFF"/>
              </a:solidFill>
            </a:endParaRPr>
          </a:p>
        </p:txBody>
      </p:sp>
      <p:sp>
        <p:nvSpPr>
          <p:cNvPr id="10" name="Title 1"/>
          <p:cNvSpPr>
            <a:spLocks noGrp="1"/>
          </p:cNvSpPr>
          <p:nvPr>
            <p:ph type="title"/>
          </p:nvPr>
        </p:nvSpPr>
        <p:spPr>
          <a:xfrm>
            <a:off x="623888" y="1938339"/>
            <a:ext cx="4199572" cy="2852737"/>
          </a:xfrm>
        </p:spPr>
        <p:txBody>
          <a:bodyPr>
            <a:noAutofit/>
          </a:bodyPr>
          <a:lstStyle/>
          <a:p>
            <a:pPr algn="l"/>
            <a:r>
              <a:rPr lang="fr-FR" sz="4000" dirty="0"/>
              <a:t>Lutte contre les carences en micronutriments</a:t>
            </a: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0661" y="1224929"/>
            <a:ext cx="3579178" cy="4632946"/>
          </a:xfrm>
          <a:prstGeom prst="rect">
            <a:avLst/>
          </a:prstGeom>
        </p:spPr>
      </p:pic>
    </p:spTree>
    <p:extLst>
      <p:ext uri="{BB962C8B-B14F-4D97-AF65-F5344CB8AC3E}">
        <p14:creationId xmlns:p14="http://schemas.microsoft.com/office/powerpoint/2010/main" val="1711315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3</a:t>
            </a:fld>
            <a:endParaRPr lang="fr-FR">
              <a:solidFill>
                <a:srgbClr val="FFFFFF"/>
              </a:solidFill>
            </a:endParaRPr>
          </a:p>
        </p:txBody>
      </p:sp>
      <p:sp>
        <p:nvSpPr>
          <p:cNvPr id="7" name="Espace réservé du numéro de diapositive 3">
            <a:extLst>
              <a:ext uri="{FF2B5EF4-FFF2-40B4-BE49-F238E27FC236}">
                <a16:creationId xmlns:a16="http://schemas.microsoft.com/office/drawing/2014/main" xmlns=""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3</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92879"/>
            <a:ext cx="4787677" cy="523220"/>
          </a:xfrm>
          <a:prstGeom prst="rect">
            <a:avLst/>
          </a:prstGeom>
          <a:noFill/>
        </p:spPr>
        <p:txBody>
          <a:bodyPr wrap="square" rtlCol="0">
            <a:spAutoFit/>
          </a:bodyPr>
          <a:lstStyle/>
          <a:p>
            <a:pPr defTabSz="363538">
              <a:tabLst>
                <a:tab pos="903288" algn="l"/>
                <a:tab pos="1077913" algn="l"/>
              </a:tabLst>
            </a:pPr>
            <a:r>
              <a:rPr lang="fr-FR" sz="2800" b="1" cap="small" dirty="0">
                <a:solidFill>
                  <a:srgbClr val="FFFFFF"/>
                </a:solidFill>
              </a:rPr>
              <a:t>Plan de la session</a:t>
            </a:r>
          </a:p>
        </p:txBody>
      </p:sp>
      <p:sp>
        <p:nvSpPr>
          <p:cNvPr id="3" name="Rectangle 2"/>
          <p:cNvSpPr/>
          <p:nvPr/>
        </p:nvSpPr>
        <p:spPr>
          <a:xfrm>
            <a:off x="510108" y="1743302"/>
            <a:ext cx="8189032" cy="3724096"/>
          </a:xfrm>
          <a:prstGeom prst="rect">
            <a:avLst/>
          </a:prstGeom>
        </p:spPr>
        <p:txBody>
          <a:bodyPr wrap="square">
            <a:spAutoFit/>
          </a:bodyPr>
          <a:lstStyle/>
          <a:p>
            <a:pPr marL="514350" indent="-514350">
              <a:spcBef>
                <a:spcPts val="600"/>
              </a:spcBef>
              <a:spcAft>
                <a:spcPts val="600"/>
              </a:spcAft>
              <a:buFont typeface="+mj-lt"/>
              <a:buAutoNum type="arabicPeriod"/>
            </a:pPr>
            <a:r>
              <a:rPr lang="fr-FR" sz="2800" b="1" dirty="0">
                <a:solidFill>
                  <a:schemeClr val="accent1">
                    <a:lumMod val="50000"/>
                  </a:schemeClr>
                </a:solidFill>
              </a:rPr>
              <a:t>L’alimentation du nourrisson et du jeune enfant (</a:t>
            </a:r>
            <a:r>
              <a:rPr lang="fr-FR" sz="2800" b="1" dirty="0" err="1">
                <a:solidFill>
                  <a:schemeClr val="accent1">
                    <a:lumMod val="50000"/>
                  </a:schemeClr>
                </a:solidFill>
              </a:rPr>
              <a:t>ANJE</a:t>
            </a:r>
            <a:r>
              <a:rPr lang="fr-FR" sz="2800" b="1" dirty="0">
                <a:solidFill>
                  <a:schemeClr val="accent1">
                    <a:lumMod val="50000"/>
                  </a:schemeClr>
                </a:solidFill>
              </a:rPr>
              <a:t>)</a:t>
            </a:r>
          </a:p>
          <a:p>
            <a:pPr marL="514350" indent="-514350">
              <a:spcBef>
                <a:spcPts val="600"/>
              </a:spcBef>
              <a:spcAft>
                <a:spcPts val="600"/>
              </a:spcAft>
              <a:buFont typeface="+mj-lt"/>
              <a:buAutoNum type="arabicPeriod"/>
            </a:pPr>
            <a:r>
              <a:rPr lang="fr-FR" sz="2800" b="1" dirty="0">
                <a:solidFill>
                  <a:schemeClr val="accent3">
                    <a:lumMod val="50000"/>
                  </a:schemeClr>
                </a:solidFill>
              </a:rPr>
              <a:t>La prise en charge de la malnutrition aiguë </a:t>
            </a:r>
          </a:p>
          <a:p>
            <a:pPr marL="514350" indent="-514350">
              <a:spcBef>
                <a:spcPts val="600"/>
              </a:spcBef>
              <a:spcAft>
                <a:spcPts val="600"/>
              </a:spcAft>
              <a:buFont typeface="+mj-lt"/>
              <a:buAutoNum type="arabicPeriod"/>
            </a:pPr>
            <a:r>
              <a:rPr lang="fr-FR" sz="2800" b="1" dirty="0">
                <a:solidFill>
                  <a:schemeClr val="accent6">
                    <a:lumMod val="50000"/>
                  </a:schemeClr>
                </a:solidFill>
              </a:rPr>
              <a:t>Lutte contre les carences en micronutriments </a:t>
            </a:r>
          </a:p>
          <a:p>
            <a:pPr marL="514350" indent="-514350">
              <a:spcBef>
                <a:spcPts val="600"/>
              </a:spcBef>
              <a:spcAft>
                <a:spcPts val="600"/>
              </a:spcAft>
              <a:buFont typeface="+mj-lt"/>
              <a:buAutoNum type="arabicPeriod"/>
            </a:pPr>
            <a:r>
              <a:rPr lang="fr-FR" sz="2800" b="1" dirty="0">
                <a:solidFill>
                  <a:srgbClr val="0070C0"/>
                </a:solidFill>
              </a:rPr>
              <a:t>D’autres activités préventives </a:t>
            </a:r>
          </a:p>
          <a:p>
            <a:pPr marL="514350" indent="-514350">
              <a:spcBef>
                <a:spcPts val="600"/>
              </a:spcBef>
              <a:spcAft>
                <a:spcPts val="600"/>
              </a:spcAft>
              <a:buFont typeface="+mj-lt"/>
              <a:buAutoNum type="arabicPeriod"/>
            </a:pPr>
            <a:r>
              <a:rPr lang="fr-FR" sz="2800" b="1" dirty="0"/>
              <a:t>La communication et la mobilisation sociale</a:t>
            </a:r>
          </a:p>
        </p:txBody>
      </p:sp>
    </p:spTree>
    <p:extLst>
      <p:ext uri="{BB962C8B-B14F-4D97-AF65-F5344CB8AC3E}">
        <p14:creationId xmlns:p14="http://schemas.microsoft.com/office/powerpoint/2010/main" val="3951593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30</a:t>
            </a:fld>
            <a:endParaRPr lang="fr-FR">
              <a:solidFill>
                <a:srgbClr val="FFFFFF"/>
              </a:solidFill>
            </a:endParaRPr>
          </a:p>
        </p:txBody>
      </p:sp>
      <p:sp>
        <p:nvSpPr>
          <p:cNvPr id="7" name="Espace réservé du numéro de diapositive 3">
            <a:extLst>
              <a:ext uri="{FF2B5EF4-FFF2-40B4-BE49-F238E27FC236}">
                <a16:creationId xmlns:a16="http://schemas.microsoft.com/office/drawing/2014/main" xmlns=""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30</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44281"/>
            <a:ext cx="4787677" cy="830997"/>
          </a:xfrm>
          <a:prstGeom prst="rect">
            <a:avLst/>
          </a:prstGeom>
          <a:noFill/>
        </p:spPr>
        <p:txBody>
          <a:bodyPr wrap="square" rtlCol="0">
            <a:spAutoFit/>
          </a:bodyPr>
          <a:lstStyle/>
          <a:p>
            <a:pPr defTabSz="363538">
              <a:tabLst>
                <a:tab pos="903288" algn="l"/>
                <a:tab pos="1077913" algn="l"/>
              </a:tabLst>
            </a:pPr>
            <a:r>
              <a:rPr lang="fr-FR" sz="2400" b="1" cap="small" dirty="0">
                <a:solidFill>
                  <a:srgbClr val="FFFFFF"/>
                </a:solidFill>
              </a:rPr>
              <a:t>Interventions de lutte contre les carences en micronutriments </a:t>
            </a:r>
          </a:p>
        </p:txBody>
      </p:sp>
      <p:sp>
        <p:nvSpPr>
          <p:cNvPr id="10" name="Rectangle 3">
            <a:extLst>
              <a:ext uri="{FF2B5EF4-FFF2-40B4-BE49-F238E27FC236}">
                <a16:creationId xmlns:a16="http://schemas.microsoft.com/office/drawing/2014/main" xmlns="" id="{C6D8920A-C8D6-EE4A-87F7-EC1D4C1F9B90}"/>
              </a:ext>
            </a:extLst>
          </p:cNvPr>
          <p:cNvSpPr>
            <a:spLocks noGrp="1" noChangeArrowheads="1"/>
          </p:cNvSpPr>
          <p:nvPr>
            <p:ph idx="1"/>
          </p:nvPr>
        </p:nvSpPr>
        <p:spPr>
          <a:xfrm>
            <a:off x="531924" y="1499626"/>
            <a:ext cx="8200596" cy="4351338"/>
          </a:xfrm>
        </p:spPr>
        <p:txBody>
          <a:bodyPr>
            <a:normAutofit/>
          </a:bodyPr>
          <a:lstStyle/>
          <a:p>
            <a:r>
              <a:rPr lang="fr-FR" altLang="x-none" sz="2400" dirty="0">
                <a:solidFill>
                  <a:schemeClr val="accent1">
                    <a:lumMod val="50000"/>
                  </a:schemeClr>
                </a:solidFill>
              </a:rPr>
              <a:t>La prévention de la malnutrition par carence en micronutriments dépend principalement de </a:t>
            </a:r>
            <a:r>
              <a:rPr lang="fr-FR" altLang="x-none" sz="2400" b="1" dirty="0">
                <a:solidFill>
                  <a:schemeClr val="accent1">
                    <a:lumMod val="50000"/>
                  </a:schemeClr>
                </a:solidFill>
              </a:rPr>
              <a:t>l'apport adéquat </a:t>
            </a:r>
            <a:r>
              <a:rPr lang="fr-FR" altLang="x-none" sz="2400" dirty="0">
                <a:solidFill>
                  <a:schemeClr val="accent1">
                    <a:lumMod val="50000"/>
                  </a:schemeClr>
                </a:solidFill>
              </a:rPr>
              <a:t>des micronutriments (vitamines et minéraux) dont le corps humain a </a:t>
            </a:r>
            <a:r>
              <a:rPr lang="fr-FR" altLang="x-none" sz="2400" dirty="0" smtClean="0">
                <a:solidFill>
                  <a:schemeClr val="accent1">
                    <a:lumMod val="50000"/>
                  </a:schemeClr>
                </a:solidFill>
              </a:rPr>
              <a:t>besoin</a:t>
            </a:r>
            <a:endParaRPr lang="fr-FR" altLang="x-none" sz="2400" dirty="0">
              <a:solidFill>
                <a:schemeClr val="accent1">
                  <a:lumMod val="50000"/>
                </a:schemeClr>
              </a:solidFill>
            </a:endParaRPr>
          </a:p>
          <a:p>
            <a:r>
              <a:rPr lang="fr-FR" altLang="x-none" sz="2400" dirty="0">
                <a:solidFill>
                  <a:schemeClr val="accent6">
                    <a:lumMod val="50000"/>
                  </a:schemeClr>
                </a:solidFill>
              </a:rPr>
              <a:t>Certaines maladies peuvent augmenter les </a:t>
            </a:r>
            <a:r>
              <a:rPr lang="fr-FR" altLang="x-none" sz="2400" b="1" dirty="0">
                <a:solidFill>
                  <a:schemeClr val="accent6">
                    <a:lumMod val="50000"/>
                  </a:schemeClr>
                </a:solidFill>
              </a:rPr>
              <a:t>besoins</a:t>
            </a:r>
            <a:r>
              <a:rPr lang="fr-FR" altLang="x-none" sz="2400" dirty="0">
                <a:solidFill>
                  <a:schemeClr val="accent6">
                    <a:lumMod val="50000"/>
                  </a:schemeClr>
                </a:solidFill>
              </a:rPr>
              <a:t> en micronutriments et augmenter aussi le risque de morbidité et </a:t>
            </a:r>
            <a:r>
              <a:rPr lang="fr-FR" altLang="x-none" sz="2400" dirty="0" smtClean="0">
                <a:solidFill>
                  <a:schemeClr val="accent6">
                    <a:lumMod val="50000"/>
                  </a:schemeClr>
                </a:solidFill>
              </a:rPr>
              <a:t>mortalité</a:t>
            </a:r>
            <a:endParaRPr lang="fr-FR" altLang="x-none" sz="2400" dirty="0">
              <a:solidFill>
                <a:schemeClr val="accent6">
                  <a:lumMod val="50000"/>
                </a:schemeClr>
              </a:solidFill>
            </a:endParaRPr>
          </a:p>
          <a:p>
            <a:r>
              <a:rPr lang="fr-FR" altLang="x-none" sz="2400" dirty="0">
                <a:solidFill>
                  <a:schemeClr val="accent2">
                    <a:lumMod val="50000"/>
                  </a:schemeClr>
                </a:solidFill>
              </a:rPr>
              <a:t>Le contrôle efficace des carences en micronutriments implique la mise en place de stratégies à la fois </a:t>
            </a:r>
            <a:r>
              <a:rPr lang="fr-FR" altLang="x-none" sz="2400" b="1" dirty="0">
                <a:solidFill>
                  <a:schemeClr val="accent2">
                    <a:lumMod val="50000"/>
                  </a:schemeClr>
                </a:solidFill>
              </a:rPr>
              <a:t>curatives et préventives </a:t>
            </a:r>
            <a:r>
              <a:rPr lang="fr-FR" altLang="x-none" sz="2400" dirty="0">
                <a:solidFill>
                  <a:schemeClr val="accent2">
                    <a:lumMod val="50000"/>
                  </a:schemeClr>
                </a:solidFill>
              </a:rPr>
              <a:t>et d’une approche </a:t>
            </a:r>
            <a:r>
              <a:rPr lang="fr-FR" altLang="x-none" sz="2400" b="1" dirty="0" smtClean="0">
                <a:solidFill>
                  <a:schemeClr val="accent2">
                    <a:lumMod val="50000"/>
                  </a:schemeClr>
                </a:solidFill>
              </a:rPr>
              <a:t>multisectorielle</a:t>
            </a:r>
            <a:endParaRPr lang="fr-FR" altLang="x-none" sz="2400" dirty="0">
              <a:solidFill>
                <a:schemeClr val="accent2">
                  <a:lumMod val="50000"/>
                </a:schemeClr>
              </a:solidFill>
            </a:endParaRPr>
          </a:p>
        </p:txBody>
      </p:sp>
    </p:spTree>
    <p:extLst>
      <p:ext uri="{BB962C8B-B14F-4D97-AF65-F5344CB8AC3E}">
        <p14:creationId xmlns:p14="http://schemas.microsoft.com/office/powerpoint/2010/main" val="1380797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wipe(left)">
                                      <p:cBhvr>
                                        <p:cTn id="15" dur="500"/>
                                        <p:tgtEl>
                                          <p:spTgt spid="10">
                                            <p:txEl>
                                              <p:pRg st="0" end="0"/>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Effect transition="in" filter="wipe(left)">
                                      <p:cBhvr>
                                        <p:cTn id="19" dur="500"/>
                                        <p:tgtEl>
                                          <p:spTgt spid="10">
                                            <p:txEl>
                                              <p:pRg st="1" end="1"/>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animEffect transition="in" filter="wipe(left)">
                                      <p:cBhvr>
                                        <p:cTn id="23"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31</a:t>
            </a:fld>
            <a:endParaRPr lang="fr-FR">
              <a:solidFill>
                <a:srgbClr val="FFFFFF"/>
              </a:solidFill>
            </a:endParaRPr>
          </a:p>
        </p:txBody>
      </p:sp>
      <p:sp>
        <p:nvSpPr>
          <p:cNvPr id="7" name="Espace réservé du numéro de diapositive 3">
            <a:extLst>
              <a:ext uri="{FF2B5EF4-FFF2-40B4-BE49-F238E27FC236}">
                <a16:creationId xmlns:a16="http://schemas.microsoft.com/office/drawing/2014/main" xmlns=""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31</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40471"/>
            <a:ext cx="4787677" cy="830997"/>
          </a:xfrm>
          <a:prstGeom prst="rect">
            <a:avLst/>
          </a:prstGeom>
          <a:noFill/>
        </p:spPr>
        <p:txBody>
          <a:bodyPr wrap="square" rtlCol="0">
            <a:spAutoFit/>
          </a:bodyPr>
          <a:lstStyle/>
          <a:p>
            <a:pPr defTabSz="363538">
              <a:tabLst>
                <a:tab pos="903288" algn="l"/>
                <a:tab pos="1077913" algn="l"/>
              </a:tabLst>
            </a:pPr>
            <a:r>
              <a:rPr lang="fr-FR" sz="2400" b="1" cap="small" dirty="0">
                <a:solidFill>
                  <a:srgbClr val="FFFFFF"/>
                </a:solidFill>
              </a:rPr>
              <a:t>Stratégies de lutte contre les carences en micronutriments</a:t>
            </a:r>
          </a:p>
        </p:txBody>
      </p:sp>
      <p:sp>
        <p:nvSpPr>
          <p:cNvPr id="10" name="2 Marcador de contenido"/>
          <p:cNvSpPr>
            <a:spLocks noGrp="1"/>
          </p:cNvSpPr>
          <p:nvPr>
            <p:ph idx="1"/>
          </p:nvPr>
        </p:nvSpPr>
        <p:spPr>
          <a:xfrm>
            <a:off x="323850" y="1368289"/>
            <a:ext cx="7886700" cy="2479811"/>
          </a:xfrm>
        </p:spPr>
        <p:txBody>
          <a:bodyPr>
            <a:noAutofit/>
          </a:bodyPr>
          <a:lstStyle/>
          <a:p>
            <a:pPr marL="514350" lvl="0" indent="-514350">
              <a:spcBef>
                <a:spcPts val="1200"/>
              </a:spcBef>
              <a:spcAft>
                <a:spcPts val="600"/>
              </a:spcAft>
              <a:buFont typeface="+mj-lt"/>
              <a:buAutoNum type="arabicPeriod"/>
            </a:pPr>
            <a:r>
              <a:rPr lang="fr-FR" sz="3000" dirty="0">
                <a:solidFill>
                  <a:schemeClr val="accent1">
                    <a:lumMod val="50000"/>
                  </a:schemeClr>
                </a:solidFill>
              </a:rPr>
              <a:t>La Supplémentation</a:t>
            </a:r>
          </a:p>
          <a:p>
            <a:pPr marL="514350" lvl="0" indent="-514350">
              <a:spcBef>
                <a:spcPts val="1200"/>
              </a:spcBef>
              <a:spcAft>
                <a:spcPts val="600"/>
              </a:spcAft>
              <a:buFont typeface="+mj-lt"/>
              <a:buAutoNum type="arabicPeriod"/>
            </a:pPr>
            <a:r>
              <a:rPr lang="fr-FR" sz="3000" dirty="0">
                <a:solidFill>
                  <a:schemeClr val="accent6">
                    <a:lumMod val="50000"/>
                  </a:schemeClr>
                </a:solidFill>
              </a:rPr>
              <a:t>La Fortification</a:t>
            </a:r>
            <a:endParaRPr lang="x-none" sz="3000" dirty="0">
              <a:solidFill>
                <a:schemeClr val="accent6">
                  <a:lumMod val="50000"/>
                </a:schemeClr>
              </a:solidFill>
            </a:endParaRPr>
          </a:p>
          <a:p>
            <a:pPr marL="514350" lvl="0" indent="-514350">
              <a:spcBef>
                <a:spcPts val="1200"/>
              </a:spcBef>
              <a:spcAft>
                <a:spcPts val="600"/>
              </a:spcAft>
              <a:buFont typeface="+mj-lt"/>
              <a:buAutoNum type="arabicPeriod"/>
            </a:pPr>
            <a:r>
              <a:rPr lang="fr-FR" sz="3000" dirty="0">
                <a:solidFill>
                  <a:schemeClr val="accent3">
                    <a:lumMod val="50000"/>
                  </a:schemeClr>
                </a:solidFill>
              </a:rPr>
              <a:t>L’amélioration de </a:t>
            </a:r>
            <a:r>
              <a:rPr lang="fr-FR" sz="3000" dirty="0" smtClean="0">
                <a:solidFill>
                  <a:schemeClr val="accent3">
                    <a:lumMod val="50000"/>
                  </a:schemeClr>
                </a:solidFill>
              </a:rPr>
              <a:t>la </a:t>
            </a:r>
            <a:r>
              <a:rPr lang="fr-FR" sz="3000" dirty="0">
                <a:solidFill>
                  <a:schemeClr val="accent3">
                    <a:lumMod val="50000"/>
                  </a:schemeClr>
                </a:solidFill>
              </a:rPr>
              <a:t>Diversification </a:t>
            </a:r>
            <a:r>
              <a:rPr lang="fr-FR" sz="3000" dirty="0" smtClean="0">
                <a:solidFill>
                  <a:schemeClr val="accent3">
                    <a:lumMod val="50000"/>
                  </a:schemeClr>
                </a:solidFill>
              </a:rPr>
              <a:t>Alimentaire</a:t>
            </a:r>
            <a:endParaRPr lang="x-none" sz="3000" dirty="0">
              <a:solidFill>
                <a:schemeClr val="accent3">
                  <a:lumMod val="50000"/>
                </a:schemeClr>
              </a:solidFill>
            </a:endParaRPr>
          </a:p>
        </p:txBody>
      </p:sp>
      <p:pic>
        <p:nvPicPr>
          <p:cNvPr id="2" name="Image 1"/>
          <p:cNvPicPr>
            <a:picLocks noChangeAspect="1"/>
          </p:cNvPicPr>
          <p:nvPr/>
        </p:nvPicPr>
        <p:blipFill rotWithShape="1">
          <a:blip r:embed="rId5">
            <a:extLst>
              <a:ext uri="{28A0092B-C50C-407E-A947-70E740481C1C}">
                <a14:useLocalDpi xmlns:a14="http://schemas.microsoft.com/office/drawing/2010/main" val="0"/>
              </a:ext>
            </a:extLst>
          </a:blip>
          <a:srcRect l="14239" r="-14239"/>
          <a:stretch/>
        </p:blipFill>
        <p:spPr>
          <a:xfrm>
            <a:off x="4762500" y="3467965"/>
            <a:ext cx="4914106" cy="2764185"/>
          </a:xfrm>
          <a:prstGeom prst="rect">
            <a:avLst/>
          </a:prstGeom>
        </p:spPr>
      </p:pic>
      <p:sp>
        <p:nvSpPr>
          <p:cNvPr id="3" name="Rectangle 2"/>
          <p:cNvSpPr/>
          <p:nvPr/>
        </p:nvSpPr>
        <p:spPr>
          <a:xfrm>
            <a:off x="323850" y="3465063"/>
            <a:ext cx="4572000" cy="1384995"/>
          </a:xfrm>
          <a:prstGeom prst="rect">
            <a:avLst/>
          </a:prstGeom>
        </p:spPr>
        <p:txBody>
          <a:bodyPr>
            <a:spAutoFit/>
          </a:bodyPr>
          <a:lstStyle/>
          <a:p>
            <a:pPr marL="514350" lvl="0" indent="-514350">
              <a:buFont typeface="+mj-lt"/>
              <a:buAutoNum type="arabicPeriod"/>
            </a:pPr>
            <a:endParaRPr lang="fr-FR" dirty="0">
              <a:solidFill>
                <a:schemeClr val="accent1">
                  <a:lumMod val="75000"/>
                </a:schemeClr>
              </a:solidFill>
            </a:endParaRPr>
          </a:p>
          <a:p>
            <a:pPr marL="514350" indent="-514350">
              <a:spcBef>
                <a:spcPct val="20000"/>
              </a:spcBef>
              <a:buFont typeface="+mj-lt"/>
              <a:buAutoNum type="arabicPeriod" startAt="4"/>
            </a:pPr>
            <a:r>
              <a:rPr lang="fr-FR" sz="3000" dirty="0">
                <a:solidFill>
                  <a:schemeClr val="accent1">
                    <a:lumMod val="75000"/>
                  </a:schemeClr>
                </a:solidFill>
              </a:rPr>
              <a:t>Les Mesures de santé publique </a:t>
            </a:r>
            <a:endParaRPr lang="x-none" sz="3000" dirty="0">
              <a:solidFill>
                <a:schemeClr val="accent1">
                  <a:lumMod val="75000"/>
                </a:schemeClr>
              </a:solidFill>
            </a:endParaRPr>
          </a:p>
        </p:txBody>
      </p:sp>
    </p:spTree>
    <p:extLst>
      <p:ext uri="{BB962C8B-B14F-4D97-AF65-F5344CB8AC3E}">
        <p14:creationId xmlns:p14="http://schemas.microsoft.com/office/powerpoint/2010/main" val="2845630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32</a:t>
            </a:fld>
            <a:endParaRPr lang="fr-FR">
              <a:solidFill>
                <a:srgbClr val="FFFFFF"/>
              </a:solidFill>
            </a:endParaRPr>
          </a:p>
        </p:txBody>
      </p:sp>
      <p:sp>
        <p:nvSpPr>
          <p:cNvPr id="7" name="Espace réservé du numéro de diapositive 3">
            <a:extLst>
              <a:ext uri="{FF2B5EF4-FFF2-40B4-BE49-F238E27FC236}">
                <a16:creationId xmlns:a16="http://schemas.microsoft.com/office/drawing/2014/main" xmlns=""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32</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92879"/>
            <a:ext cx="4787677" cy="523220"/>
          </a:xfrm>
          <a:prstGeom prst="rect">
            <a:avLst/>
          </a:prstGeom>
          <a:noFill/>
        </p:spPr>
        <p:txBody>
          <a:bodyPr wrap="square" rtlCol="0">
            <a:spAutoFit/>
          </a:bodyPr>
          <a:lstStyle/>
          <a:p>
            <a:pPr defTabSz="363538">
              <a:tabLst>
                <a:tab pos="903288" algn="l"/>
                <a:tab pos="1077913" algn="l"/>
              </a:tabLst>
            </a:pPr>
            <a:r>
              <a:rPr lang="fr-FR" sz="2800" b="1" cap="small" dirty="0">
                <a:solidFill>
                  <a:srgbClr val="FFFFFF"/>
                </a:solidFill>
              </a:rPr>
              <a:t>Supplémentation</a:t>
            </a:r>
          </a:p>
        </p:txBody>
      </p:sp>
      <p:sp>
        <p:nvSpPr>
          <p:cNvPr id="10" name="Rectangle 4">
            <a:extLst>
              <a:ext uri="{FF2B5EF4-FFF2-40B4-BE49-F238E27FC236}">
                <a16:creationId xmlns:a16="http://schemas.microsoft.com/office/drawing/2014/main" xmlns="" id="{E305FA0D-51FB-204E-9CC4-7F544C5E4298}"/>
              </a:ext>
            </a:extLst>
          </p:cNvPr>
          <p:cNvSpPr>
            <a:spLocks noGrp="1" noChangeArrowheads="1"/>
          </p:cNvSpPr>
          <p:nvPr>
            <p:ph idx="1"/>
          </p:nvPr>
        </p:nvSpPr>
        <p:spPr>
          <a:xfrm>
            <a:off x="247650" y="2898855"/>
            <a:ext cx="5695950" cy="3384984"/>
          </a:xfrm>
        </p:spPr>
        <p:txBody>
          <a:bodyPr>
            <a:normAutofit/>
          </a:bodyPr>
          <a:lstStyle/>
          <a:p>
            <a:r>
              <a:rPr lang="fr-FR" sz="2400" b="1" dirty="0" smtClean="0"/>
              <a:t>L’utilisation </a:t>
            </a:r>
            <a:r>
              <a:rPr lang="fr-FR" sz="2400" b="1" dirty="0"/>
              <a:t>en routine des suppléments est bien établie par des protocoles au sein du système de santé </a:t>
            </a:r>
            <a:endParaRPr lang="x-none" sz="2400" b="1" dirty="0"/>
          </a:p>
          <a:p>
            <a:r>
              <a:rPr lang="fr-FR" sz="2400" b="1" dirty="0">
                <a:solidFill>
                  <a:schemeClr val="accent6">
                    <a:lumMod val="50000"/>
                  </a:schemeClr>
                </a:solidFill>
              </a:rPr>
              <a:t>Toute initiative de supplémentation doit être accompagnée d'un bon régime alimentaire et de soins de santé appropriés.</a:t>
            </a:r>
            <a:endParaRPr lang="x-none" sz="2400" b="1" dirty="0">
              <a:solidFill>
                <a:schemeClr val="accent6">
                  <a:lumMod val="50000"/>
                </a:schemeClr>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5206" y="3027068"/>
            <a:ext cx="2857500" cy="2857500"/>
          </a:xfrm>
          <a:prstGeom prst="rect">
            <a:avLst/>
          </a:prstGeom>
        </p:spPr>
      </p:pic>
      <p:sp>
        <p:nvSpPr>
          <p:cNvPr id="3" name="Rectangle 2"/>
          <p:cNvSpPr/>
          <p:nvPr/>
        </p:nvSpPr>
        <p:spPr>
          <a:xfrm>
            <a:off x="247650" y="1542355"/>
            <a:ext cx="8458199" cy="1200329"/>
          </a:xfrm>
          <a:prstGeom prst="rect">
            <a:avLst/>
          </a:prstGeom>
        </p:spPr>
        <p:txBody>
          <a:bodyPr wrap="square">
            <a:spAutoFit/>
          </a:bodyPr>
          <a:lstStyle/>
          <a:p>
            <a:pPr marL="342900" indent="-342900">
              <a:spcBef>
                <a:spcPct val="20000"/>
              </a:spcBef>
              <a:buFont typeface="Arial" panose="020B0604020202020204" pitchFamily="34" charset="0"/>
              <a:buChar char="•"/>
            </a:pPr>
            <a:r>
              <a:rPr lang="fr-FR" sz="2400" b="1" dirty="0">
                <a:solidFill>
                  <a:schemeClr val="accent1">
                    <a:lumMod val="75000"/>
                  </a:schemeClr>
                </a:solidFill>
              </a:rPr>
              <a:t>Fourniture de doses relativement élevées de micronutriments, habituellement sous la forme de comprimés, de gélules ou de sirop.</a:t>
            </a:r>
            <a:r>
              <a:rPr lang="x-none" sz="2400" b="1" dirty="0">
                <a:solidFill>
                  <a:schemeClr val="accent1">
                    <a:lumMod val="75000"/>
                  </a:schemeClr>
                </a:solidFill>
              </a:rPr>
              <a:t> </a:t>
            </a:r>
          </a:p>
        </p:txBody>
      </p:sp>
    </p:spTree>
    <p:extLst>
      <p:ext uri="{BB962C8B-B14F-4D97-AF65-F5344CB8AC3E}">
        <p14:creationId xmlns:p14="http://schemas.microsoft.com/office/powerpoint/2010/main" val="3885948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barn(inVertical)">
                                      <p:cBhvr>
                                        <p:cTn id="23" dur="500"/>
                                        <p:tgtEl>
                                          <p:spTgt spid="10">
                                            <p:txEl>
                                              <p:pRg st="0" end="0"/>
                                            </p:txEl>
                                          </p:spTgt>
                                        </p:tgtEl>
                                      </p:cBhvr>
                                    </p:animEffect>
                                  </p:childTnLst>
                                </p:cTn>
                              </p:par>
                            </p:childTnLst>
                          </p:cTn>
                        </p:par>
                        <p:par>
                          <p:cTn id="24" fill="hold">
                            <p:stCondLst>
                              <p:cond delay="2500"/>
                            </p:stCondLst>
                            <p:childTnLst>
                              <p:par>
                                <p:cTn id="25" presetID="16" presetClass="entr" presetSubtype="21" fill="hold" grpId="0" nodeType="after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animEffect transition="in" filter="barn(inVertical)">
                                      <p:cBhvr>
                                        <p:cTn id="27"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uiExpand="1" build="p"/>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33</a:t>
            </a:fld>
            <a:endParaRPr lang="fr-FR">
              <a:solidFill>
                <a:srgbClr val="FFFFFF"/>
              </a:solidFill>
            </a:endParaRPr>
          </a:p>
        </p:txBody>
      </p:sp>
      <p:sp>
        <p:nvSpPr>
          <p:cNvPr id="7" name="Espace réservé du numéro de diapositive 3">
            <a:extLst>
              <a:ext uri="{FF2B5EF4-FFF2-40B4-BE49-F238E27FC236}">
                <a16:creationId xmlns:a16="http://schemas.microsoft.com/office/drawing/2014/main" xmlns=""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33</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40471"/>
            <a:ext cx="4787677" cy="830997"/>
          </a:xfrm>
          <a:prstGeom prst="rect">
            <a:avLst/>
          </a:prstGeom>
          <a:noFill/>
        </p:spPr>
        <p:txBody>
          <a:bodyPr wrap="square" rtlCol="0">
            <a:spAutoFit/>
          </a:bodyPr>
          <a:lstStyle/>
          <a:p>
            <a:pPr defTabSz="363538">
              <a:tabLst>
                <a:tab pos="903288" algn="l"/>
                <a:tab pos="1077913" algn="l"/>
              </a:tabLst>
            </a:pPr>
            <a:r>
              <a:rPr lang="fr-FR" sz="2400" b="1" cap="small" dirty="0">
                <a:solidFill>
                  <a:srgbClr val="FFFFFF"/>
                </a:solidFill>
              </a:rPr>
              <a:t>Fortification d’aliments de consommation courante </a:t>
            </a:r>
          </a:p>
        </p:txBody>
      </p:sp>
      <p:sp>
        <p:nvSpPr>
          <p:cNvPr id="10" name="2 Marcador de contenido"/>
          <p:cNvSpPr>
            <a:spLocks noGrp="1"/>
          </p:cNvSpPr>
          <p:nvPr>
            <p:ph idx="1"/>
          </p:nvPr>
        </p:nvSpPr>
        <p:spPr>
          <a:xfrm>
            <a:off x="353920" y="1270143"/>
            <a:ext cx="8094726" cy="1566742"/>
          </a:xfrm>
        </p:spPr>
        <p:txBody>
          <a:bodyPr>
            <a:noAutofit/>
          </a:bodyPr>
          <a:lstStyle/>
          <a:p>
            <a:r>
              <a:rPr lang="fr-FR" sz="2400" b="1" dirty="0">
                <a:solidFill>
                  <a:schemeClr val="accent1">
                    <a:lumMod val="50000"/>
                  </a:schemeClr>
                </a:solidFill>
              </a:rPr>
              <a:t>Fortification de </a:t>
            </a:r>
            <a:r>
              <a:rPr lang="fr-FR" sz="2400" b="1" dirty="0" smtClean="0">
                <a:solidFill>
                  <a:schemeClr val="accent1">
                    <a:lumMod val="50000"/>
                  </a:schemeClr>
                </a:solidFill>
              </a:rPr>
              <a:t>masse</a:t>
            </a:r>
            <a:endParaRPr lang="fr-FR" sz="2400" b="1" dirty="0">
              <a:solidFill>
                <a:schemeClr val="accent1">
                  <a:lumMod val="50000"/>
                </a:schemeClr>
              </a:solidFill>
            </a:endParaRPr>
          </a:p>
          <a:p>
            <a:pPr lvl="1">
              <a:buFont typeface="Wingdings" panose="05000000000000000000" pitchFamily="2" charset="2"/>
              <a:buChar char="§"/>
            </a:pPr>
            <a:r>
              <a:rPr lang="fr-FR" sz="2000" dirty="0">
                <a:solidFill>
                  <a:schemeClr val="accent1">
                    <a:lumMod val="50000"/>
                  </a:schemeClr>
                </a:solidFill>
              </a:rPr>
              <a:t>Complexité technique et législative </a:t>
            </a:r>
          </a:p>
          <a:p>
            <a:pPr lvl="1">
              <a:buFont typeface="Wingdings" panose="05000000000000000000" pitchFamily="2" charset="2"/>
              <a:buChar char="§"/>
            </a:pPr>
            <a:r>
              <a:rPr lang="fr-FR" sz="2000" dirty="0">
                <a:solidFill>
                  <a:schemeClr val="accent1">
                    <a:lumMod val="50000"/>
                  </a:schemeClr>
                </a:solidFill>
              </a:rPr>
              <a:t>Choix des aliments selon les habitudes alimentaires de la population ou communauté </a:t>
            </a:r>
          </a:p>
        </p:txBody>
      </p:sp>
      <p:pic>
        <p:nvPicPr>
          <p:cNvPr id="2" name="Image 1"/>
          <p:cNvPicPr>
            <a:picLocks noChangeAspect="1"/>
          </p:cNvPicPr>
          <p:nvPr/>
        </p:nvPicPr>
        <p:blipFill rotWithShape="1">
          <a:blip r:embed="rId5">
            <a:extLst>
              <a:ext uri="{28A0092B-C50C-407E-A947-70E740481C1C}">
                <a14:useLocalDpi xmlns:a14="http://schemas.microsoft.com/office/drawing/2010/main" val="0"/>
              </a:ext>
            </a:extLst>
          </a:blip>
          <a:srcRect r="22580"/>
          <a:stretch/>
        </p:blipFill>
        <p:spPr>
          <a:xfrm>
            <a:off x="5110910" y="3012540"/>
            <a:ext cx="3745006" cy="3224027"/>
          </a:xfrm>
          <a:prstGeom prst="rect">
            <a:avLst/>
          </a:prstGeom>
        </p:spPr>
      </p:pic>
      <p:sp>
        <p:nvSpPr>
          <p:cNvPr id="3" name="Rectangle 2"/>
          <p:cNvSpPr/>
          <p:nvPr/>
        </p:nvSpPr>
        <p:spPr>
          <a:xfrm>
            <a:off x="353920" y="3316502"/>
            <a:ext cx="4572000" cy="2616101"/>
          </a:xfrm>
          <a:prstGeom prst="rect">
            <a:avLst/>
          </a:prstGeom>
        </p:spPr>
        <p:txBody>
          <a:bodyPr>
            <a:spAutoFit/>
          </a:bodyPr>
          <a:lstStyle/>
          <a:p>
            <a:pPr marL="342900" indent="-342900">
              <a:buFont typeface="Arial" panose="020B0604020202020204" pitchFamily="34" charset="0"/>
              <a:buChar char="•"/>
            </a:pPr>
            <a:r>
              <a:rPr lang="fr-FR" sz="2400" b="1" dirty="0">
                <a:solidFill>
                  <a:schemeClr val="accent5">
                    <a:lumMod val="50000"/>
                  </a:schemeClr>
                </a:solidFill>
              </a:rPr>
              <a:t>Fortification à domicile </a:t>
            </a:r>
          </a:p>
          <a:p>
            <a:pPr lvl="1"/>
            <a:r>
              <a:rPr lang="fr-FR" altLang="x-none" sz="2000" dirty="0">
                <a:solidFill>
                  <a:schemeClr val="accent5">
                    <a:lumMod val="50000"/>
                  </a:schemeClr>
                </a:solidFill>
              </a:rPr>
              <a:t>Distribution aux familles de sachets de poudre de micronutriments (</a:t>
            </a:r>
            <a:r>
              <a:rPr lang="fr-FR" altLang="x-none" sz="2000" dirty="0" err="1">
                <a:solidFill>
                  <a:schemeClr val="accent5">
                    <a:lumMod val="50000"/>
                  </a:schemeClr>
                </a:solidFill>
              </a:rPr>
              <a:t>MNP</a:t>
            </a:r>
            <a:r>
              <a:rPr lang="fr-FR" altLang="x-none" sz="2000" dirty="0">
                <a:solidFill>
                  <a:schemeClr val="accent5">
                    <a:lumMod val="50000"/>
                  </a:schemeClr>
                </a:solidFill>
              </a:rPr>
              <a:t>) ou d'un supplément de nutriments lipidiques (</a:t>
            </a:r>
            <a:r>
              <a:rPr lang="fr-FR" altLang="x-none" sz="2000" dirty="0" err="1">
                <a:solidFill>
                  <a:schemeClr val="accent5">
                    <a:lumMod val="50000"/>
                  </a:schemeClr>
                </a:solidFill>
              </a:rPr>
              <a:t>LNS</a:t>
            </a:r>
            <a:r>
              <a:rPr lang="fr-FR" altLang="x-none" sz="2000" dirty="0">
                <a:solidFill>
                  <a:schemeClr val="accent5">
                    <a:lumMod val="50000"/>
                  </a:schemeClr>
                </a:solidFill>
              </a:rPr>
              <a:t>) à ajouter aux produits alimentaires (après cuisson) dans le ménage</a:t>
            </a:r>
            <a:endParaRPr lang="fr-FR" sz="2000" dirty="0"/>
          </a:p>
        </p:txBody>
      </p:sp>
      <p:sp>
        <p:nvSpPr>
          <p:cNvPr id="18" name="ZoneTexte 17"/>
          <p:cNvSpPr txBox="1"/>
          <p:nvPr/>
        </p:nvSpPr>
        <p:spPr>
          <a:xfrm>
            <a:off x="5085556" y="5959568"/>
            <a:ext cx="2978944" cy="276999"/>
          </a:xfrm>
          <a:prstGeom prst="rect">
            <a:avLst/>
          </a:prstGeom>
          <a:noFill/>
        </p:spPr>
        <p:txBody>
          <a:bodyPr wrap="square" rtlCol="0">
            <a:spAutoFit/>
          </a:bodyPr>
          <a:lstStyle/>
          <a:p>
            <a:r>
              <a:rPr lang="fr-FR" sz="1200" b="1" dirty="0" smtClean="0">
                <a:solidFill>
                  <a:schemeClr val="bg1"/>
                </a:solidFill>
              </a:rPr>
              <a:t>Photo : UNICEF Mauritanie</a:t>
            </a:r>
            <a:endParaRPr lang="fr-FR" sz="1200" b="1" dirty="0">
              <a:solidFill>
                <a:schemeClr val="bg1"/>
              </a:solidFill>
            </a:endParaRPr>
          </a:p>
        </p:txBody>
      </p:sp>
    </p:spTree>
    <p:extLst>
      <p:ext uri="{BB962C8B-B14F-4D97-AF65-F5344CB8AC3E}">
        <p14:creationId xmlns:p14="http://schemas.microsoft.com/office/powerpoint/2010/main" val="1228788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wipe(left)">
                                      <p:cBhvr>
                                        <p:cTn id="23" dur="500"/>
                                        <p:tgtEl>
                                          <p:spTgt spid="10">
                                            <p:txEl>
                                              <p:pRg st="0" end="0"/>
                                            </p:txEl>
                                          </p:spTgt>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animEffect transition="in" filter="wipe(left)">
                                      <p:cBhvr>
                                        <p:cTn id="27" dur="500"/>
                                        <p:tgtEl>
                                          <p:spTgt spid="10">
                                            <p:txEl>
                                              <p:pRg st="1" end="1"/>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0">
                                            <p:txEl>
                                              <p:pRg st="2" end="2"/>
                                            </p:txEl>
                                          </p:spTgt>
                                        </p:tgtEl>
                                        <p:attrNameLst>
                                          <p:attrName>style.visibility</p:attrName>
                                        </p:attrNameLst>
                                      </p:cBhvr>
                                      <p:to>
                                        <p:strVal val="visible"/>
                                      </p:to>
                                    </p:set>
                                    <p:animEffect transition="in" filter="wipe(left)">
                                      <p:cBhvr>
                                        <p:cTn id="31" dur="500"/>
                                        <p:tgtEl>
                                          <p:spTgt spid="10">
                                            <p:txEl>
                                              <p:pRg st="2" end="2"/>
                                            </p:txEl>
                                          </p:spTgt>
                                        </p:tgtEl>
                                      </p:cBhvr>
                                    </p:animEffect>
                                  </p:childTnLst>
                                </p:cTn>
                              </p:par>
                            </p:childTnLst>
                          </p:cTn>
                        </p:par>
                        <p:par>
                          <p:cTn id="32" fill="hold">
                            <p:stCondLst>
                              <p:cond delay="3500"/>
                            </p:stCondLst>
                            <p:childTnLst>
                              <p:par>
                                <p:cTn id="33" presetID="14" presetClass="entr" presetSubtype="10" fill="hold" nodeType="after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randombar(horizontal)">
                                      <p:cBhvr>
                                        <p:cTn id="35" dur="500"/>
                                        <p:tgtEl>
                                          <p:spTgt spid="3">
                                            <p:txEl>
                                              <p:pRg st="0" end="0"/>
                                            </p:txEl>
                                          </p:spTgt>
                                        </p:tgtEl>
                                      </p:cBhvr>
                                    </p:animEffect>
                                  </p:childTnLst>
                                </p:cTn>
                              </p:par>
                            </p:childTnLst>
                          </p:cTn>
                        </p:par>
                        <p:par>
                          <p:cTn id="36" fill="hold">
                            <p:stCondLst>
                              <p:cond delay="4000"/>
                            </p:stCondLst>
                            <p:childTnLst>
                              <p:par>
                                <p:cTn id="37" presetID="14" presetClass="entr" presetSubtype="10" fill="hold" nodeType="afterEffect">
                                  <p:stCondLst>
                                    <p:cond delay="0"/>
                                  </p:stCondLst>
                                  <p:childTnLst>
                                    <p:set>
                                      <p:cBhvr>
                                        <p:cTn id="38" dur="1" fill="hold">
                                          <p:stCondLst>
                                            <p:cond delay="0"/>
                                          </p:stCondLst>
                                        </p:cTn>
                                        <p:tgtEl>
                                          <p:spTgt spid="3">
                                            <p:txEl>
                                              <p:pRg st="1" end="1"/>
                                            </p:txEl>
                                          </p:spTgt>
                                        </p:tgtEl>
                                        <p:attrNameLst>
                                          <p:attrName>style.visibility</p:attrName>
                                        </p:attrNameLst>
                                      </p:cBhvr>
                                      <p:to>
                                        <p:strVal val="visible"/>
                                      </p:to>
                                    </p:set>
                                    <p:animEffect transition="in" filter="randombar(horizontal)">
                                      <p:cBhvr>
                                        <p:cTn id="3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34</a:t>
            </a:fld>
            <a:endParaRPr lang="fr-FR">
              <a:solidFill>
                <a:srgbClr val="FFFFFF"/>
              </a:solidFill>
            </a:endParaRPr>
          </a:p>
        </p:txBody>
      </p:sp>
      <p:sp>
        <p:nvSpPr>
          <p:cNvPr id="7" name="Espace réservé du numéro de diapositive 3">
            <a:extLst>
              <a:ext uri="{FF2B5EF4-FFF2-40B4-BE49-F238E27FC236}">
                <a16:creationId xmlns:a16="http://schemas.microsoft.com/office/drawing/2014/main" xmlns=""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34</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92879"/>
            <a:ext cx="4787677" cy="584775"/>
          </a:xfrm>
          <a:prstGeom prst="rect">
            <a:avLst/>
          </a:prstGeom>
          <a:noFill/>
        </p:spPr>
        <p:txBody>
          <a:bodyPr wrap="square" rtlCol="0">
            <a:spAutoFit/>
          </a:bodyPr>
          <a:lstStyle/>
          <a:p>
            <a:pPr defTabSz="363538">
              <a:tabLst>
                <a:tab pos="903288" algn="l"/>
                <a:tab pos="1077913" algn="l"/>
              </a:tabLst>
            </a:pPr>
            <a:r>
              <a:rPr lang="fr-FR" sz="1600" b="1" cap="small" dirty="0">
                <a:solidFill>
                  <a:srgbClr val="FFFFFF"/>
                </a:solidFill>
              </a:rPr>
              <a:t>Produits pour la prévention de la malnutrition et des carences en micronutriments</a:t>
            </a:r>
          </a:p>
        </p:txBody>
      </p:sp>
      <p:pic>
        <p:nvPicPr>
          <p:cNvPr id="10" name="Content Placeholder 4" descr="Photo du produit"/>
          <p:cNvPicPr>
            <a:picLocks noGrp="1"/>
          </p:cNvPicPr>
          <p:nvPr>
            <p:ph idx="1"/>
          </p:nvPr>
        </p:nvPicPr>
        <p:blipFill>
          <a:blip r:embed="rId5" cstate="print">
            <a:extLst>
              <a:ext uri="{28A0092B-C50C-407E-A947-70E740481C1C}">
                <a14:useLocalDpi xmlns:a14="http://schemas.microsoft.com/office/drawing/2010/main"/>
              </a:ext>
            </a:extLst>
          </a:blip>
          <a:srcRect/>
          <a:stretch>
            <a:fillRect/>
          </a:stretch>
        </p:blipFill>
        <p:spPr bwMode="auto">
          <a:xfrm>
            <a:off x="577842" y="3474638"/>
            <a:ext cx="2110828" cy="1346695"/>
          </a:xfrm>
          <a:prstGeom prst="rect">
            <a:avLst/>
          </a:prstGeom>
          <a:noFill/>
          <a:ln>
            <a:noFill/>
          </a:ln>
        </p:spPr>
      </p:pic>
      <p:sp>
        <p:nvSpPr>
          <p:cNvPr id="11" name="Slide Number Placeholder 3"/>
          <p:cNvSpPr txBox="1">
            <a:spLocks/>
          </p:cNvSpPr>
          <p:nvPr/>
        </p:nvSpPr>
        <p:spPr>
          <a:xfrm>
            <a:off x="6457950" y="6356351"/>
            <a:ext cx="2057400" cy="365125"/>
          </a:xfrm>
          <a:prstGeom prst="rect">
            <a:avLst/>
          </a:prstGeom>
        </p:spPr>
        <p:txBody>
          <a:bodyPr vert="horz" lIns="68580" tIns="34290" rIns="68580" bIns="34290" rtlCol="0" anchor="ctr"/>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2A50DD41-27ED-484B-A1F4-A02872459985}" type="slidenum">
              <a:rPr lang="fr-FR" smtClean="0"/>
              <a:pPr/>
              <a:t>34</a:t>
            </a:fld>
            <a:endParaRPr lang="fr-FR"/>
          </a:p>
        </p:txBody>
      </p:sp>
      <p:pic>
        <p:nvPicPr>
          <p:cNvPr id="18" name="Picture 5" descr="Photo du produit"/>
          <p:cNvPicPr/>
          <p:nvPr/>
        </p:nvPicPr>
        <p:blipFill>
          <a:blip r:embed="rId6" cstate="print">
            <a:extLst>
              <a:ext uri="{28A0092B-C50C-407E-A947-70E740481C1C}">
                <a14:useLocalDpi xmlns:a14="http://schemas.microsoft.com/office/drawing/2010/main"/>
              </a:ext>
            </a:extLst>
          </a:blip>
          <a:srcRect/>
          <a:stretch>
            <a:fillRect/>
          </a:stretch>
        </p:blipFill>
        <p:spPr bwMode="auto">
          <a:xfrm>
            <a:off x="281355" y="1481903"/>
            <a:ext cx="1914382" cy="1273019"/>
          </a:xfrm>
          <a:prstGeom prst="rect">
            <a:avLst/>
          </a:prstGeom>
          <a:noFill/>
          <a:ln>
            <a:noFill/>
          </a:ln>
        </p:spPr>
      </p:pic>
      <p:pic>
        <p:nvPicPr>
          <p:cNvPr id="19" name="Picture 6" descr="Photo du produit"/>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3449672" y="2227670"/>
            <a:ext cx="2033230" cy="1612372"/>
          </a:xfrm>
          <a:prstGeom prst="rect">
            <a:avLst/>
          </a:prstGeom>
          <a:noFill/>
          <a:ln>
            <a:noFill/>
          </a:ln>
        </p:spPr>
      </p:pic>
      <p:pic>
        <p:nvPicPr>
          <p:cNvPr id="20" name="Picture 7" descr="Photo du produit"/>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4669260" y="4368214"/>
            <a:ext cx="2630058" cy="1620179"/>
          </a:xfrm>
          <a:prstGeom prst="rect">
            <a:avLst/>
          </a:prstGeom>
          <a:noFill/>
          <a:ln>
            <a:noFill/>
          </a:ln>
        </p:spPr>
      </p:pic>
      <p:sp>
        <p:nvSpPr>
          <p:cNvPr id="21" name="Line Callout 1 8"/>
          <p:cNvSpPr/>
          <p:nvPr/>
        </p:nvSpPr>
        <p:spPr>
          <a:xfrm>
            <a:off x="6373082" y="1326541"/>
            <a:ext cx="1903409" cy="870393"/>
          </a:xfrm>
          <a:prstGeom prst="borderCallout1">
            <a:avLst>
              <a:gd name="adj1" fmla="val 18750"/>
              <a:gd name="adj2" fmla="val -8333"/>
              <a:gd name="adj3" fmla="val 104892"/>
              <a:gd name="adj4" fmla="val -80189"/>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50" b="1" dirty="0">
                <a:solidFill>
                  <a:schemeClr val="tx1">
                    <a:lumMod val="75000"/>
                  </a:schemeClr>
                </a:solidFill>
              </a:rPr>
              <a:t>Aliment de complément 6-24 mois</a:t>
            </a:r>
          </a:p>
        </p:txBody>
      </p:sp>
      <p:sp>
        <p:nvSpPr>
          <p:cNvPr id="22" name="Line Callout 1 12"/>
          <p:cNvSpPr/>
          <p:nvPr/>
        </p:nvSpPr>
        <p:spPr>
          <a:xfrm>
            <a:off x="7299318" y="3033856"/>
            <a:ext cx="1710538" cy="881565"/>
          </a:xfrm>
          <a:prstGeom prst="borderCallout1">
            <a:avLst>
              <a:gd name="adj1" fmla="val 18750"/>
              <a:gd name="adj2" fmla="val -8333"/>
              <a:gd name="adj3" fmla="val 155694"/>
              <a:gd name="adj4" fmla="val -93742"/>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50" b="1" dirty="0">
                <a:solidFill>
                  <a:schemeClr val="tx1">
                    <a:lumMod val="75000"/>
                  </a:schemeClr>
                </a:solidFill>
              </a:rPr>
              <a:t>Complément nutritionnel </a:t>
            </a:r>
            <a:r>
              <a:rPr lang="fr-FR" sz="1350" b="1" dirty="0" smtClean="0">
                <a:solidFill>
                  <a:schemeClr val="tx1">
                    <a:lumMod val="75000"/>
                  </a:schemeClr>
                </a:solidFill>
              </a:rPr>
              <a:t>à </a:t>
            </a:r>
            <a:r>
              <a:rPr lang="fr-FR" sz="1350" b="1" dirty="0">
                <a:solidFill>
                  <a:schemeClr val="tx1">
                    <a:lumMod val="75000"/>
                  </a:schemeClr>
                </a:solidFill>
              </a:rPr>
              <a:t>partir de 2 ans</a:t>
            </a:r>
          </a:p>
        </p:txBody>
      </p:sp>
      <p:sp>
        <p:nvSpPr>
          <p:cNvPr id="23" name="Line Callout 1 13"/>
          <p:cNvSpPr/>
          <p:nvPr/>
        </p:nvSpPr>
        <p:spPr>
          <a:xfrm>
            <a:off x="2195737" y="5178303"/>
            <a:ext cx="1836204" cy="776869"/>
          </a:xfrm>
          <a:prstGeom prst="borderCallout1">
            <a:avLst>
              <a:gd name="adj1" fmla="val 18750"/>
              <a:gd name="adj2" fmla="val -8333"/>
              <a:gd name="adj3" fmla="val -41018"/>
              <a:gd name="adj4" fmla="val -37166"/>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50" b="1" dirty="0">
                <a:solidFill>
                  <a:schemeClr val="tx1">
                    <a:lumMod val="75000"/>
                  </a:schemeClr>
                </a:solidFill>
              </a:rPr>
              <a:t>Condiment complément nutritionnel</a:t>
            </a:r>
          </a:p>
        </p:txBody>
      </p:sp>
      <p:sp>
        <p:nvSpPr>
          <p:cNvPr id="24" name="Line Callout 1 14"/>
          <p:cNvSpPr/>
          <p:nvPr/>
        </p:nvSpPr>
        <p:spPr>
          <a:xfrm>
            <a:off x="2627784" y="1149310"/>
            <a:ext cx="1686308" cy="870393"/>
          </a:xfrm>
          <a:prstGeom prst="borderCallout1">
            <a:avLst>
              <a:gd name="adj1" fmla="val 18750"/>
              <a:gd name="adj2" fmla="val -8333"/>
              <a:gd name="adj3" fmla="val 86909"/>
              <a:gd name="adj4" fmla="val -58432"/>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50" b="1" dirty="0">
                <a:solidFill>
                  <a:schemeClr val="tx1">
                    <a:lumMod val="75000"/>
                  </a:schemeClr>
                </a:solidFill>
              </a:rPr>
              <a:t>Aliment de complément 6-36 mois</a:t>
            </a:r>
          </a:p>
        </p:txBody>
      </p:sp>
    </p:spTree>
    <p:extLst>
      <p:ext uri="{BB962C8B-B14F-4D97-AF65-F5344CB8AC3E}">
        <p14:creationId xmlns:p14="http://schemas.microsoft.com/office/powerpoint/2010/main" val="4145115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dissolve">
                                      <p:cBhvr>
                                        <p:cTn id="15" dur="500"/>
                                        <p:tgtEl>
                                          <p:spTgt spid="18"/>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dissolve">
                                      <p:cBhvr>
                                        <p:cTn id="23" dur="500"/>
                                        <p:tgtEl>
                                          <p:spTgt spid="19"/>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par>
                          <p:cTn id="28" fill="hold">
                            <p:stCondLst>
                              <p:cond delay="3000"/>
                            </p:stCondLst>
                            <p:childTnLst>
                              <p:par>
                                <p:cTn id="29" presetID="9" presetClass="entr" presetSubtype="0"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dissolve">
                                      <p:cBhvr>
                                        <p:cTn id="31" dur="500"/>
                                        <p:tgtEl>
                                          <p:spTgt spid="20"/>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left)">
                                      <p:cBhvr>
                                        <p:cTn id="35" dur="500"/>
                                        <p:tgtEl>
                                          <p:spTgt spid="22"/>
                                        </p:tgtEl>
                                      </p:cBhvr>
                                    </p:animEffect>
                                  </p:childTnLst>
                                </p:cTn>
                              </p:par>
                            </p:childTnLst>
                          </p:cTn>
                        </p:par>
                        <p:par>
                          <p:cTn id="36" fill="hold">
                            <p:stCondLst>
                              <p:cond delay="4000"/>
                            </p:stCondLst>
                            <p:childTnLst>
                              <p:par>
                                <p:cTn id="37" presetID="9" presetClass="entr" presetSubtype="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dissolve">
                                      <p:cBhvr>
                                        <p:cTn id="39" dur="500"/>
                                        <p:tgtEl>
                                          <p:spTgt spid="10"/>
                                        </p:tgtEl>
                                      </p:cBhvr>
                                    </p:animEffect>
                                  </p:childTnLst>
                                </p:cTn>
                              </p:par>
                            </p:childTnLst>
                          </p:cTn>
                        </p:par>
                        <p:par>
                          <p:cTn id="40" fill="hold">
                            <p:stCondLst>
                              <p:cond delay="4500"/>
                            </p:stCondLst>
                            <p:childTnLst>
                              <p:par>
                                <p:cTn id="41" presetID="22" presetClass="entr" presetSubtype="8" fill="hold" grpId="0"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left)">
                                      <p:cBhvr>
                                        <p:cTn id="4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1" grpId="0" animBg="1"/>
      <p:bldP spid="22" grpId="0" animBg="1"/>
      <p:bldP spid="23" grpId="0" animBg="1"/>
      <p:bldP spid="2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35</a:t>
            </a:fld>
            <a:endParaRPr lang="fr-FR">
              <a:solidFill>
                <a:srgbClr val="FFFFFF"/>
              </a:solidFill>
            </a:endParaRPr>
          </a:p>
        </p:txBody>
      </p:sp>
      <p:sp>
        <p:nvSpPr>
          <p:cNvPr id="7" name="Espace réservé du numéro de diapositive 3">
            <a:extLst>
              <a:ext uri="{FF2B5EF4-FFF2-40B4-BE49-F238E27FC236}">
                <a16:creationId xmlns:a16="http://schemas.microsoft.com/office/drawing/2014/main" xmlns=""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35</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81156"/>
            <a:ext cx="4787677" cy="584775"/>
          </a:xfrm>
          <a:prstGeom prst="rect">
            <a:avLst/>
          </a:prstGeom>
          <a:noFill/>
        </p:spPr>
        <p:txBody>
          <a:bodyPr wrap="square" rtlCol="0">
            <a:spAutoFit/>
          </a:bodyPr>
          <a:lstStyle/>
          <a:p>
            <a:pPr defTabSz="363538">
              <a:tabLst>
                <a:tab pos="903288" algn="l"/>
                <a:tab pos="1077913" algn="l"/>
              </a:tabLst>
            </a:pPr>
            <a:r>
              <a:rPr lang="fr-FR" sz="1600" b="1" cap="small" dirty="0">
                <a:solidFill>
                  <a:srgbClr val="FFFFFF"/>
                </a:solidFill>
              </a:rPr>
              <a:t>Produits pour la prévention de la malnutrition et des carences en micronutriments</a:t>
            </a:r>
          </a:p>
        </p:txBody>
      </p:sp>
      <p:pic>
        <p:nvPicPr>
          <p:cNvPr id="11" name="Picture 2" descr="http://www.sghi.org/about_sprinkles/packages_sprinkles.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44520" y="1318442"/>
            <a:ext cx="2562264" cy="176707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afya tb and hiv food pack shot 2"/>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391507" y="3190737"/>
            <a:ext cx="2446400" cy="161839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http://www.wfp.org/sites/default/files/WawaMum.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88099" y="3810563"/>
            <a:ext cx="2518685" cy="167418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Top Nutri food supplement pack shot 2"/>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6735981" y="2058628"/>
            <a:ext cx="1652443" cy="2264218"/>
          </a:xfrm>
          <a:prstGeom prst="rect">
            <a:avLst/>
          </a:prstGeom>
          <a:noFill/>
          <a:extLst>
            <a:ext uri="{909E8E84-426E-40DD-AFC4-6F175D3DCCD1}">
              <a14:hiddenFill xmlns:a14="http://schemas.microsoft.com/office/drawing/2010/main">
                <a:solidFill>
                  <a:srgbClr val="FFFFFF"/>
                </a:solidFill>
              </a14:hiddenFill>
            </a:ext>
          </a:extLst>
        </p:spPr>
      </p:pic>
      <p:sp>
        <p:nvSpPr>
          <p:cNvPr id="21" name="Line Callout 1 19"/>
          <p:cNvSpPr/>
          <p:nvPr/>
        </p:nvSpPr>
        <p:spPr>
          <a:xfrm>
            <a:off x="4388540" y="959488"/>
            <a:ext cx="2164660" cy="1244755"/>
          </a:xfrm>
          <a:prstGeom prst="borderCallout1">
            <a:avLst>
              <a:gd name="adj1" fmla="val 18750"/>
              <a:gd name="adj2" fmla="val -8333"/>
              <a:gd name="adj3" fmla="val 70346"/>
              <a:gd name="adj4" fmla="val -66874"/>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lumMod val="75000"/>
                  </a:schemeClr>
                </a:solidFill>
              </a:rPr>
              <a:t>Condiment prévention carences micronutriments ou l’anémie </a:t>
            </a:r>
          </a:p>
        </p:txBody>
      </p:sp>
      <p:sp>
        <p:nvSpPr>
          <p:cNvPr id="22" name="Line Callout 1 20"/>
          <p:cNvSpPr/>
          <p:nvPr/>
        </p:nvSpPr>
        <p:spPr>
          <a:xfrm>
            <a:off x="3630340" y="5260128"/>
            <a:ext cx="1938122" cy="788979"/>
          </a:xfrm>
          <a:prstGeom prst="borderCallout1">
            <a:avLst>
              <a:gd name="adj1" fmla="val 18750"/>
              <a:gd name="adj2" fmla="val -8333"/>
              <a:gd name="adj3" fmla="val -102895"/>
              <a:gd name="adj4" fmla="val -39720"/>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50" b="1" dirty="0">
                <a:solidFill>
                  <a:schemeClr val="tx1">
                    <a:lumMod val="75000"/>
                  </a:schemeClr>
                </a:solidFill>
              </a:rPr>
              <a:t>Condiment complément nutritionnel</a:t>
            </a:r>
          </a:p>
        </p:txBody>
      </p:sp>
      <p:sp>
        <p:nvSpPr>
          <p:cNvPr id="23" name="Line Callout 1 21"/>
          <p:cNvSpPr/>
          <p:nvPr/>
        </p:nvSpPr>
        <p:spPr>
          <a:xfrm>
            <a:off x="6557584" y="5153197"/>
            <a:ext cx="2141556" cy="663104"/>
          </a:xfrm>
          <a:prstGeom prst="borderCallout1">
            <a:avLst>
              <a:gd name="adj1" fmla="val -23680"/>
              <a:gd name="adj2" fmla="val 46955"/>
              <a:gd name="adj3" fmla="val -162741"/>
              <a:gd name="adj4" fmla="val 9643"/>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50" b="1" dirty="0">
                <a:solidFill>
                  <a:schemeClr val="tx1">
                    <a:lumMod val="75000"/>
                  </a:schemeClr>
                </a:solidFill>
              </a:rPr>
              <a:t>Complément nutritionnel VIH-</a:t>
            </a:r>
            <a:r>
              <a:rPr lang="fr-FR" sz="1350" b="1" dirty="0" err="1">
                <a:solidFill>
                  <a:schemeClr val="tx1">
                    <a:lumMod val="75000"/>
                  </a:schemeClr>
                </a:solidFill>
              </a:rPr>
              <a:t>TBC</a:t>
            </a:r>
            <a:endParaRPr lang="fr-FR" sz="1350" b="1" dirty="0">
              <a:solidFill>
                <a:schemeClr val="tx1">
                  <a:lumMod val="75000"/>
                </a:schemeClr>
              </a:solidFill>
            </a:endParaRPr>
          </a:p>
        </p:txBody>
      </p:sp>
    </p:spTree>
    <p:extLst>
      <p:ext uri="{BB962C8B-B14F-4D97-AF65-F5344CB8AC3E}">
        <p14:creationId xmlns:p14="http://schemas.microsoft.com/office/powerpoint/2010/main" val="376545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500"/>
                                        <p:tgtEl>
                                          <p:spTgt spid="21"/>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dissolve">
                                      <p:cBhvr>
                                        <p:cTn id="23" dur="500"/>
                                        <p:tgtEl>
                                          <p:spTgt spid="19"/>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par>
                          <p:cTn id="28" fill="hold">
                            <p:stCondLst>
                              <p:cond delay="3000"/>
                            </p:stCondLst>
                            <p:childTnLst>
                              <p:par>
                                <p:cTn id="29" presetID="9" presetClass="entr" presetSubtype="0"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dissolve">
                                      <p:cBhvr>
                                        <p:cTn id="31" dur="500"/>
                                        <p:tgtEl>
                                          <p:spTgt spid="18"/>
                                        </p:tgtEl>
                                      </p:cBhvr>
                                    </p:animEffect>
                                  </p:childTnLst>
                                </p:cTn>
                              </p:par>
                            </p:childTnLst>
                          </p:cTn>
                        </p:par>
                        <p:par>
                          <p:cTn id="32" fill="hold">
                            <p:stCondLst>
                              <p:cond delay="3500"/>
                            </p:stCondLst>
                            <p:childTnLst>
                              <p:par>
                                <p:cTn id="33" presetID="9" presetClass="entr" presetSubtype="0" fill="hold"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dissolve">
                                      <p:cBhvr>
                                        <p:cTn id="35" dur="500"/>
                                        <p:tgtEl>
                                          <p:spTgt spid="20"/>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left)">
                                      <p:cBhvr>
                                        <p:cTn id="3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1" grpId="0" animBg="1"/>
      <p:bldP spid="22" grpId="0" animBg="1"/>
      <p:bldP spid="2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36</a:t>
            </a:fld>
            <a:endParaRPr lang="fr-FR">
              <a:solidFill>
                <a:srgbClr val="FFFFFF"/>
              </a:solidFill>
            </a:endParaRPr>
          </a:p>
        </p:txBody>
      </p:sp>
      <p:sp>
        <p:nvSpPr>
          <p:cNvPr id="7" name="Espace réservé du numéro de diapositive 3">
            <a:extLst>
              <a:ext uri="{FF2B5EF4-FFF2-40B4-BE49-F238E27FC236}">
                <a16:creationId xmlns:a16="http://schemas.microsoft.com/office/drawing/2014/main" xmlns=""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36</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92879"/>
            <a:ext cx="4787677" cy="523220"/>
          </a:xfrm>
          <a:prstGeom prst="rect">
            <a:avLst/>
          </a:prstGeom>
          <a:noFill/>
        </p:spPr>
        <p:txBody>
          <a:bodyPr wrap="square" rtlCol="0">
            <a:spAutoFit/>
          </a:bodyPr>
          <a:lstStyle/>
          <a:p>
            <a:pPr defTabSz="363538">
              <a:tabLst>
                <a:tab pos="903288" algn="l"/>
                <a:tab pos="1077913" algn="l"/>
              </a:tabLst>
            </a:pPr>
            <a:r>
              <a:rPr lang="fr-FR" sz="2800" b="1" cap="small" dirty="0">
                <a:solidFill>
                  <a:srgbClr val="FFFFFF"/>
                </a:solidFill>
              </a:rPr>
              <a:t>Diversification alimentaire</a:t>
            </a:r>
            <a:endParaRPr lang="fr-FR" sz="2800" b="1" cap="small" dirty="0">
              <a:solidFill>
                <a:srgbClr val="FFFFFF"/>
              </a:solidFill>
            </a:endParaRPr>
          </a:p>
        </p:txBody>
      </p:sp>
      <p:sp>
        <p:nvSpPr>
          <p:cNvPr id="10" name="2 Marcador de contenido"/>
          <p:cNvSpPr>
            <a:spLocks noGrp="1"/>
          </p:cNvSpPr>
          <p:nvPr>
            <p:ph idx="1"/>
          </p:nvPr>
        </p:nvSpPr>
        <p:spPr>
          <a:xfrm>
            <a:off x="145108" y="4458713"/>
            <a:ext cx="8243316" cy="482847"/>
          </a:xfrm>
        </p:spPr>
        <p:txBody>
          <a:bodyPr>
            <a:noAutofit/>
          </a:bodyPr>
          <a:lstStyle/>
          <a:p>
            <a:pPr marL="0" lvl="0" indent="0">
              <a:buNone/>
            </a:pPr>
            <a:r>
              <a:rPr lang="fr-FR" sz="2400" dirty="0" smtClean="0">
                <a:solidFill>
                  <a:schemeClr val="accent6">
                    <a:lumMod val="50000"/>
                  </a:schemeClr>
                </a:solidFill>
              </a:rPr>
              <a:t>Limites de ce type de stratégie</a:t>
            </a:r>
          </a:p>
        </p:txBody>
      </p:sp>
      <p:sp>
        <p:nvSpPr>
          <p:cNvPr id="2" name="Rectangle 1"/>
          <p:cNvSpPr/>
          <p:nvPr/>
        </p:nvSpPr>
        <p:spPr>
          <a:xfrm>
            <a:off x="2264694" y="1132502"/>
            <a:ext cx="6378164" cy="830997"/>
          </a:xfrm>
          <a:prstGeom prst="rect">
            <a:avLst/>
          </a:prstGeom>
        </p:spPr>
        <p:txBody>
          <a:bodyPr wrap="square">
            <a:spAutoFit/>
          </a:bodyPr>
          <a:lstStyle/>
          <a:p>
            <a:r>
              <a:rPr lang="fr-FR" sz="2400" dirty="0">
                <a:solidFill>
                  <a:schemeClr val="accent4">
                    <a:lumMod val="50000"/>
                  </a:schemeClr>
                </a:solidFill>
              </a:rPr>
              <a:t>Approche alimentaire d’amélioration de la situation nutritionnelle dans une </a:t>
            </a:r>
            <a:r>
              <a:rPr lang="fr-FR" sz="2400" dirty="0" smtClean="0">
                <a:solidFill>
                  <a:schemeClr val="accent4">
                    <a:lumMod val="50000"/>
                  </a:schemeClr>
                </a:solidFill>
              </a:rPr>
              <a:t>population </a:t>
            </a:r>
            <a:endParaRPr lang="fr-FR" sz="2400" dirty="0">
              <a:solidFill>
                <a:schemeClr val="accent4">
                  <a:lumMod val="50000"/>
                </a:schemeClr>
              </a:solidFill>
            </a:endParaRPr>
          </a:p>
        </p:txBody>
      </p:sp>
      <p:sp>
        <p:nvSpPr>
          <p:cNvPr id="3" name="Rectangle 2"/>
          <p:cNvSpPr/>
          <p:nvPr/>
        </p:nvSpPr>
        <p:spPr>
          <a:xfrm>
            <a:off x="129487" y="2102474"/>
            <a:ext cx="8920174" cy="784830"/>
          </a:xfrm>
          <a:prstGeom prst="rect">
            <a:avLst/>
          </a:prstGeom>
        </p:spPr>
        <p:txBody>
          <a:bodyPr wrap="square">
            <a:spAutoFit/>
          </a:bodyPr>
          <a:lstStyle/>
          <a:p>
            <a:pPr marL="0" lvl="1"/>
            <a:r>
              <a:rPr lang="fr-FR" sz="2100" dirty="0" smtClean="0">
                <a:solidFill>
                  <a:schemeClr val="tx1">
                    <a:lumMod val="75000"/>
                  </a:schemeClr>
                </a:solidFill>
              </a:rPr>
              <a:t>Offre </a:t>
            </a:r>
            <a:r>
              <a:rPr lang="fr-FR" sz="2100" dirty="0">
                <a:solidFill>
                  <a:schemeClr val="tx1">
                    <a:lumMod val="75000"/>
                  </a:schemeClr>
                </a:solidFill>
              </a:rPr>
              <a:t>la possibilité d’améliorer simultanément les apports en nombreux constituants de </a:t>
            </a:r>
            <a:r>
              <a:rPr lang="fr-FR" sz="2100" dirty="0" smtClean="0">
                <a:solidFill>
                  <a:schemeClr val="tx1">
                    <a:lumMod val="75000"/>
                  </a:schemeClr>
                </a:solidFill>
              </a:rPr>
              <a:t>l’alimentation </a:t>
            </a:r>
            <a:r>
              <a:rPr lang="fr-FR" sz="2100" dirty="0">
                <a:solidFill>
                  <a:schemeClr val="tx1">
                    <a:lumMod val="75000"/>
                  </a:schemeClr>
                </a:solidFill>
              </a:rPr>
              <a:t>et non seulement en micronutriments</a:t>
            </a:r>
            <a:r>
              <a:rPr lang="x-none" sz="2400" dirty="0">
                <a:solidFill>
                  <a:schemeClr val="tx1">
                    <a:lumMod val="75000"/>
                  </a:schemeClr>
                </a:solidFill>
              </a:rPr>
              <a:t> </a:t>
            </a:r>
            <a:endParaRPr lang="x-none" sz="2400" dirty="0">
              <a:solidFill>
                <a:schemeClr val="tx1">
                  <a:lumMod val="75000"/>
                </a:schemeClr>
              </a:solidFill>
            </a:endParaRPr>
          </a:p>
        </p:txBody>
      </p:sp>
      <p:sp>
        <p:nvSpPr>
          <p:cNvPr id="5" name="Rectangle 4"/>
          <p:cNvSpPr/>
          <p:nvPr/>
        </p:nvSpPr>
        <p:spPr>
          <a:xfrm>
            <a:off x="1654621" y="3006617"/>
            <a:ext cx="7213607" cy="1323439"/>
          </a:xfrm>
          <a:prstGeom prst="rect">
            <a:avLst/>
          </a:prstGeom>
        </p:spPr>
        <p:txBody>
          <a:bodyPr wrap="square">
            <a:spAutoFit/>
          </a:bodyPr>
          <a:lstStyle/>
          <a:p>
            <a:r>
              <a:rPr lang="fr-FR" sz="2000" dirty="0">
                <a:solidFill>
                  <a:schemeClr val="accent2">
                    <a:lumMod val="50000"/>
                  </a:schemeClr>
                </a:solidFill>
              </a:rPr>
              <a:t>Pour les nourrissons, l’allaitement maternel est le moyen le plus efficace et au-delà de l’âge de six mois, les aliments de complément devraient être variés et riches en micronutriments.</a:t>
            </a:r>
            <a:endParaRPr lang="fr-FR" sz="2000" dirty="0">
              <a:solidFill>
                <a:schemeClr val="accent2">
                  <a:lumMod val="50000"/>
                </a:schemeClr>
              </a:solidFill>
            </a:endParaRPr>
          </a:p>
        </p:txBody>
      </p:sp>
      <p:sp>
        <p:nvSpPr>
          <p:cNvPr id="6" name="Rectangle 5"/>
          <p:cNvSpPr/>
          <p:nvPr/>
        </p:nvSpPr>
        <p:spPr>
          <a:xfrm>
            <a:off x="290286" y="4998616"/>
            <a:ext cx="8759375" cy="1061829"/>
          </a:xfrm>
          <a:prstGeom prst="rect">
            <a:avLst/>
          </a:prstGeom>
        </p:spPr>
        <p:txBody>
          <a:bodyPr wrap="square">
            <a:spAutoFit/>
          </a:bodyPr>
          <a:lstStyle/>
          <a:p>
            <a:pPr marL="342900" lvl="1" indent="-342900">
              <a:buFont typeface="Arial" panose="020B0604020202020204" pitchFamily="34" charset="0"/>
              <a:buChar char="•"/>
            </a:pPr>
            <a:r>
              <a:rPr lang="fr-FR" sz="2100" dirty="0">
                <a:solidFill>
                  <a:schemeClr val="accent3">
                    <a:lumMod val="50000"/>
                  </a:schemeClr>
                </a:solidFill>
              </a:rPr>
              <a:t>Les comportements vis-à-vis la consommation de certains produits</a:t>
            </a:r>
          </a:p>
          <a:p>
            <a:pPr marL="342900" lvl="1" indent="-342900">
              <a:buFont typeface="Arial" panose="020B0604020202020204" pitchFamily="34" charset="0"/>
              <a:buChar char="•"/>
            </a:pPr>
            <a:r>
              <a:rPr lang="fr-FR" sz="2100" dirty="0">
                <a:solidFill>
                  <a:schemeClr val="accent1">
                    <a:lumMod val="75000"/>
                  </a:schemeClr>
                </a:solidFill>
              </a:rPr>
              <a:t>Le manque de ressources  pour la production et l’acquisition d’aliments de qualité supérieure</a:t>
            </a:r>
            <a:endParaRPr lang="x-none" sz="2700" dirty="0">
              <a:solidFill>
                <a:schemeClr val="accent1">
                  <a:lumMod val="75000"/>
                </a:schemeClr>
              </a:solidFill>
            </a:endParaRPr>
          </a:p>
        </p:txBody>
      </p:sp>
      <p:sp>
        <p:nvSpPr>
          <p:cNvPr id="8" name="Flèche courbée vers la droite 7"/>
          <p:cNvSpPr/>
          <p:nvPr/>
        </p:nvSpPr>
        <p:spPr>
          <a:xfrm>
            <a:off x="400884" y="1356038"/>
            <a:ext cx="1074057" cy="517754"/>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9" name="Image 8"/>
          <p:cNvPicPr>
            <a:picLocks noChangeAspect="1"/>
          </p:cNvPicPr>
          <p:nvPr/>
        </p:nvPicPr>
        <p:blipFill rotWithShape="1">
          <a:blip r:embed="rId5">
            <a:extLst>
              <a:ext uri="{28A0092B-C50C-407E-A947-70E740481C1C}">
                <a14:useLocalDpi xmlns:a14="http://schemas.microsoft.com/office/drawing/2010/main" val="0"/>
              </a:ext>
            </a:extLst>
          </a:blip>
          <a:srcRect l="5637" r="42674"/>
          <a:stretch/>
        </p:blipFill>
        <p:spPr>
          <a:xfrm>
            <a:off x="129487" y="3050159"/>
            <a:ext cx="1409020" cy="1234834"/>
          </a:xfrm>
          <a:prstGeom prst="rect">
            <a:avLst/>
          </a:prstGeom>
        </p:spPr>
      </p:pic>
    </p:spTree>
    <p:extLst>
      <p:ext uri="{BB962C8B-B14F-4D97-AF65-F5344CB8AC3E}">
        <p14:creationId xmlns:p14="http://schemas.microsoft.com/office/powerpoint/2010/main" val="1734406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par>
                          <p:cTn id="24" fill="hold">
                            <p:stCondLst>
                              <p:cond delay="2500"/>
                            </p:stCondLst>
                            <p:childTnLst>
                              <p:par>
                                <p:cTn id="25" presetID="9"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childTnLst>
                          </p:cTn>
                        </p:par>
                        <p:par>
                          <p:cTn id="28" fill="hold">
                            <p:stCondLst>
                              <p:cond delay="3000"/>
                            </p:stCondLst>
                            <p:childTnLst>
                              <p:par>
                                <p:cTn id="29" presetID="16" presetClass="entr" presetSubtype="21"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par>
                          <p:cTn id="32" fill="hold">
                            <p:stCondLst>
                              <p:cond delay="3500"/>
                            </p:stCondLst>
                            <p:childTnLst>
                              <p:par>
                                <p:cTn id="33" presetID="42" presetClass="entr" presetSubtype="0" fill="hold" nodeType="after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animEffect transition="in" filter="fade">
                                      <p:cBhvr>
                                        <p:cTn id="35" dur="1000"/>
                                        <p:tgtEl>
                                          <p:spTgt spid="6">
                                            <p:txEl>
                                              <p:pRg st="0" end="0"/>
                                            </p:txEl>
                                          </p:spTgt>
                                        </p:tgtEl>
                                      </p:cBhvr>
                                    </p:animEffect>
                                    <p:anim calcmode="lin" valueType="num">
                                      <p:cBhvr>
                                        <p:cTn id="36"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38" fill="hold">
                            <p:stCondLst>
                              <p:cond delay="4500"/>
                            </p:stCondLst>
                            <p:childTnLst>
                              <p:par>
                                <p:cTn id="39" presetID="16" presetClass="entr" presetSubtype="21" fill="hold" nodeType="afterEffect">
                                  <p:stCondLst>
                                    <p:cond delay="0"/>
                                  </p:stCondLst>
                                  <p:childTnLst>
                                    <p:set>
                                      <p:cBhvr>
                                        <p:cTn id="40" dur="1" fill="hold">
                                          <p:stCondLst>
                                            <p:cond delay="0"/>
                                          </p:stCondLst>
                                        </p:cTn>
                                        <p:tgtEl>
                                          <p:spTgt spid="10">
                                            <p:txEl>
                                              <p:pRg st="0" end="0"/>
                                            </p:txEl>
                                          </p:spTgt>
                                        </p:tgtEl>
                                        <p:attrNameLst>
                                          <p:attrName>style.visibility</p:attrName>
                                        </p:attrNameLst>
                                      </p:cBhvr>
                                      <p:to>
                                        <p:strVal val="visible"/>
                                      </p:to>
                                    </p:set>
                                    <p:animEffect transition="in" filter="barn(inVertical)">
                                      <p:cBhvr>
                                        <p:cTn id="41" dur="500"/>
                                        <p:tgtEl>
                                          <p:spTgt spid="10">
                                            <p:txEl>
                                              <p:pRg st="0" end="0"/>
                                            </p:txEl>
                                          </p:spTgt>
                                        </p:tgtEl>
                                      </p:cBhvr>
                                    </p:animEffect>
                                  </p:childTnLst>
                                </p:cTn>
                              </p:par>
                            </p:childTnLst>
                          </p:cTn>
                        </p:par>
                        <p:par>
                          <p:cTn id="42" fill="hold">
                            <p:stCondLst>
                              <p:cond delay="5000"/>
                            </p:stCondLst>
                            <p:childTnLst>
                              <p:par>
                                <p:cTn id="43" presetID="42" presetClass="entr" presetSubtype="0" fill="hold" nodeType="afterEffect">
                                  <p:stCondLst>
                                    <p:cond delay="0"/>
                                  </p:stCondLst>
                                  <p:childTnLst>
                                    <p:set>
                                      <p:cBhvr>
                                        <p:cTn id="44" dur="1" fill="hold">
                                          <p:stCondLst>
                                            <p:cond delay="0"/>
                                          </p:stCondLst>
                                        </p:cTn>
                                        <p:tgtEl>
                                          <p:spTgt spid="6">
                                            <p:txEl>
                                              <p:pRg st="1" end="1"/>
                                            </p:txEl>
                                          </p:spTgt>
                                        </p:tgtEl>
                                        <p:attrNameLst>
                                          <p:attrName>style.visibility</p:attrName>
                                        </p:attrNameLst>
                                      </p:cBhvr>
                                      <p:to>
                                        <p:strVal val="visible"/>
                                      </p:to>
                                    </p:set>
                                    <p:animEffect transition="in" filter="fade">
                                      <p:cBhvr>
                                        <p:cTn id="45" dur="1000"/>
                                        <p:tgtEl>
                                          <p:spTgt spid="6">
                                            <p:txEl>
                                              <p:pRg st="1" end="1"/>
                                            </p:txEl>
                                          </p:spTgt>
                                        </p:tgtEl>
                                      </p:cBhvr>
                                    </p:animEffect>
                                    <p:anim calcmode="lin" valueType="num">
                                      <p:cBhvr>
                                        <p:cTn id="46"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47"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P spid="3" grpId="0"/>
      <p:bldP spid="5" grpId="0"/>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37</a:t>
            </a:fld>
            <a:endParaRPr lang="fr-FR">
              <a:solidFill>
                <a:srgbClr val="FFFFFF"/>
              </a:solidFill>
            </a:endParaRPr>
          </a:p>
        </p:txBody>
      </p:sp>
      <p:sp>
        <p:nvSpPr>
          <p:cNvPr id="7" name="Espace réservé du numéro de diapositive 3">
            <a:extLst>
              <a:ext uri="{FF2B5EF4-FFF2-40B4-BE49-F238E27FC236}">
                <a16:creationId xmlns:a16="http://schemas.microsoft.com/office/drawing/2014/main" xmlns=""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37</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92879"/>
            <a:ext cx="4787677" cy="523220"/>
          </a:xfrm>
          <a:prstGeom prst="rect">
            <a:avLst/>
          </a:prstGeom>
          <a:noFill/>
        </p:spPr>
        <p:txBody>
          <a:bodyPr wrap="square" rtlCol="0">
            <a:spAutoFit/>
          </a:bodyPr>
          <a:lstStyle/>
          <a:p>
            <a:pPr defTabSz="363538">
              <a:tabLst>
                <a:tab pos="903288" algn="l"/>
                <a:tab pos="1077913" algn="l"/>
              </a:tabLst>
            </a:pPr>
            <a:r>
              <a:rPr lang="fr-FR" sz="2800" b="1" cap="small" dirty="0">
                <a:solidFill>
                  <a:srgbClr val="FFFFFF"/>
                </a:solidFill>
              </a:rPr>
              <a:t>Diversification alimentaire</a:t>
            </a:r>
            <a:endParaRPr lang="fr-FR" sz="2800" b="1" cap="small" dirty="0">
              <a:solidFill>
                <a:srgbClr val="FFFFFF"/>
              </a:solidFill>
            </a:endParaRPr>
          </a:p>
        </p:txBody>
      </p:sp>
      <p:pic>
        <p:nvPicPr>
          <p:cNvPr id="10" name="Picture 2">
            <a:extLst>
              <a:ext uri="{FF2B5EF4-FFF2-40B4-BE49-F238E27FC236}">
                <a16:creationId xmlns:a16="http://schemas.microsoft.com/office/drawing/2014/main" xmlns="" id="{067177DC-59EB-F948-8BC6-52994E78012A}"/>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771553" y="1045369"/>
            <a:ext cx="5264462" cy="4767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4776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38</a:t>
            </a:fld>
            <a:endParaRPr lang="fr-FR">
              <a:solidFill>
                <a:srgbClr val="FFFFFF"/>
              </a:solidFill>
            </a:endParaRPr>
          </a:p>
        </p:txBody>
      </p:sp>
      <p:sp>
        <p:nvSpPr>
          <p:cNvPr id="7" name="Espace réservé du numéro de diapositive 3">
            <a:extLst>
              <a:ext uri="{FF2B5EF4-FFF2-40B4-BE49-F238E27FC236}">
                <a16:creationId xmlns:a16="http://schemas.microsoft.com/office/drawing/2014/main" xmlns=""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38</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92879"/>
            <a:ext cx="4787677" cy="461665"/>
          </a:xfrm>
          <a:prstGeom prst="rect">
            <a:avLst/>
          </a:prstGeom>
          <a:noFill/>
        </p:spPr>
        <p:txBody>
          <a:bodyPr wrap="square" rtlCol="0">
            <a:spAutoFit/>
          </a:bodyPr>
          <a:lstStyle/>
          <a:p>
            <a:pPr defTabSz="363538">
              <a:tabLst>
                <a:tab pos="903288" algn="l"/>
                <a:tab pos="1077913" algn="l"/>
              </a:tabLst>
            </a:pPr>
            <a:r>
              <a:rPr lang="fr-FR" sz="2400" b="1" cap="small" dirty="0">
                <a:solidFill>
                  <a:srgbClr val="FFFFFF"/>
                </a:solidFill>
              </a:rPr>
              <a:t>Les mesures de sante publique</a:t>
            </a:r>
            <a:endParaRPr lang="fr-FR" sz="2400" b="1" cap="small" dirty="0">
              <a:solidFill>
                <a:srgbClr val="FFFFFF"/>
              </a:solidFill>
            </a:endParaRPr>
          </a:p>
        </p:txBody>
      </p:sp>
      <p:sp>
        <p:nvSpPr>
          <p:cNvPr id="2" name="Rectangle 1"/>
          <p:cNvSpPr/>
          <p:nvPr/>
        </p:nvSpPr>
        <p:spPr>
          <a:xfrm>
            <a:off x="182864" y="1264213"/>
            <a:ext cx="8854583" cy="461665"/>
          </a:xfrm>
          <a:prstGeom prst="rect">
            <a:avLst/>
          </a:prstGeom>
        </p:spPr>
        <p:txBody>
          <a:bodyPr wrap="square">
            <a:spAutoFit/>
          </a:bodyPr>
          <a:lstStyle/>
          <a:p>
            <a:r>
              <a:rPr lang="fr-FR" sz="2400" dirty="0" smtClean="0">
                <a:solidFill>
                  <a:schemeClr val="accent1">
                    <a:lumMod val="50000"/>
                  </a:schemeClr>
                </a:solidFill>
              </a:rPr>
              <a:t>Lutte </a:t>
            </a:r>
            <a:r>
              <a:rPr lang="fr-FR" sz="2400" dirty="0">
                <a:solidFill>
                  <a:schemeClr val="accent1">
                    <a:lumMod val="50000"/>
                  </a:schemeClr>
                </a:solidFill>
              </a:rPr>
              <a:t>contre les infections et les parasitoses par exemple </a:t>
            </a:r>
            <a:r>
              <a:rPr lang="fr-FR" sz="2400" dirty="0" smtClean="0">
                <a:solidFill>
                  <a:schemeClr val="accent1">
                    <a:lumMod val="50000"/>
                  </a:schemeClr>
                </a:solidFill>
              </a:rPr>
              <a:t>par :</a:t>
            </a:r>
            <a:endParaRPr lang="fr-FR" sz="2000" dirty="0">
              <a:solidFill>
                <a:schemeClr val="accent1">
                  <a:lumMod val="50000"/>
                </a:schemeClr>
              </a:solidFill>
            </a:endParaRPr>
          </a:p>
        </p:txBody>
      </p:sp>
      <p:sp>
        <p:nvSpPr>
          <p:cNvPr id="3" name="Rectangle 2"/>
          <p:cNvSpPr/>
          <p:nvPr/>
        </p:nvSpPr>
        <p:spPr>
          <a:xfrm>
            <a:off x="98914" y="3248262"/>
            <a:ext cx="8454571" cy="1200329"/>
          </a:xfrm>
          <a:prstGeom prst="rect">
            <a:avLst/>
          </a:prstGeom>
        </p:spPr>
        <p:txBody>
          <a:bodyPr wrap="square">
            <a:spAutoFit/>
          </a:bodyPr>
          <a:lstStyle/>
          <a:p>
            <a:r>
              <a:rPr lang="fr-FR" sz="2400" dirty="0">
                <a:solidFill>
                  <a:schemeClr val="accent1">
                    <a:lumMod val="50000"/>
                  </a:schemeClr>
                </a:solidFill>
              </a:rPr>
              <a:t>Interventions sensibles a la nutrition pour appuyer les activités visant à prévenir et combattre la malnutrition par carence en micronutriments</a:t>
            </a:r>
            <a:endParaRPr lang="fr-FR" sz="2400" dirty="0">
              <a:solidFill>
                <a:schemeClr val="accent1">
                  <a:lumMod val="50000"/>
                </a:schemeClr>
              </a:solidFill>
            </a:endParaRPr>
          </a:p>
        </p:txBody>
      </p:sp>
      <p:sp>
        <p:nvSpPr>
          <p:cNvPr id="5" name="Rectangle 4"/>
          <p:cNvSpPr/>
          <p:nvPr/>
        </p:nvSpPr>
        <p:spPr>
          <a:xfrm>
            <a:off x="0" y="4518611"/>
            <a:ext cx="8799399" cy="1569660"/>
          </a:xfrm>
          <a:prstGeom prst="rect">
            <a:avLst/>
          </a:prstGeom>
        </p:spPr>
        <p:txBody>
          <a:bodyPr wrap="square">
            <a:spAutoFit/>
          </a:bodyPr>
          <a:lstStyle/>
          <a:p>
            <a:pPr marL="342900" indent="-342900">
              <a:buFont typeface="Arial" panose="020B0604020202020204" pitchFamily="34" charset="0"/>
              <a:buChar char="•"/>
            </a:pPr>
            <a:r>
              <a:rPr lang="fr-FR" sz="2400" dirty="0" smtClean="0"/>
              <a:t>Amélioration </a:t>
            </a:r>
            <a:r>
              <a:rPr lang="fr-FR" sz="2400" dirty="0"/>
              <a:t>de l’approvisionnement en eau </a:t>
            </a:r>
            <a:r>
              <a:rPr lang="fr-FR" sz="2400" dirty="0" smtClean="0"/>
              <a:t>potable et des </a:t>
            </a:r>
            <a:r>
              <a:rPr lang="fr-FR" sz="2400" dirty="0"/>
              <a:t>ouvrages d’assainissement. </a:t>
            </a:r>
            <a:endParaRPr lang="fr-FR" sz="2400" dirty="0" smtClean="0"/>
          </a:p>
          <a:p>
            <a:pPr marL="342900" indent="-342900">
              <a:buFont typeface="Arial" panose="020B0604020202020204" pitchFamily="34" charset="0"/>
              <a:buChar char="•"/>
            </a:pPr>
            <a:r>
              <a:rPr lang="fr-FR" sz="2400" dirty="0" smtClean="0"/>
              <a:t>Éducation </a:t>
            </a:r>
            <a:r>
              <a:rPr lang="fr-FR" sz="2400" dirty="0"/>
              <a:t>des </a:t>
            </a:r>
            <a:r>
              <a:rPr lang="fr-FR" sz="2400" dirty="0" smtClean="0"/>
              <a:t>mères</a:t>
            </a:r>
          </a:p>
          <a:p>
            <a:pPr marL="342900" indent="-342900">
              <a:buFont typeface="Arial" panose="020B0604020202020204" pitchFamily="34" charset="0"/>
              <a:buChar char="•"/>
            </a:pPr>
            <a:r>
              <a:rPr lang="fr-FR" sz="2400" dirty="0" smtClean="0"/>
              <a:t>Etc.</a:t>
            </a:r>
            <a:endParaRPr lang="fr-FR" sz="2400" dirty="0"/>
          </a:p>
        </p:txBody>
      </p:sp>
      <p:sp>
        <p:nvSpPr>
          <p:cNvPr id="6" name="Rectangle 5"/>
          <p:cNvSpPr/>
          <p:nvPr/>
        </p:nvSpPr>
        <p:spPr>
          <a:xfrm>
            <a:off x="0" y="1795898"/>
            <a:ext cx="7881257" cy="1200329"/>
          </a:xfrm>
          <a:prstGeom prst="rect">
            <a:avLst/>
          </a:prstGeom>
        </p:spPr>
        <p:txBody>
          <a:bodyPr wrap="square">
            <a:spAutoFit/>
          </a:bodyPr>
          <a:lstStyle/>
          <a:p>
            <a:pPr marL="449263" lvl="1" indent="-361950">
              <a:buFont typeface="Arial" panose="020B0604020202020204" pitchFamily="34" charset="0"/>
              <a:buChar char="•"/>
            </a:pPr>
            <a:r>
              <a:rPr lang="fr-FR" sz="2400" dirty="0">
                <a:solidFill>
                  <a:schemeClr val="accent4">
                    <a:lumMod val="75000"/>
                  </a:schemeClr>
                </a:solidFill>
              </a:rPr>
              <a:t>La vaccination</a:t>
            </a:r>
          </a:p>
          <a:p>
            <a:pPr marL="449263" lvl="1" indent="-361950">
              <a:buFont typeface="Arial" panose="020B0604020202020204" pitchFamily="34" charset="0"/>
              <a:buChar char="•"/>
            </a:pPr>
            <a:r>
              <a:rPr lang="fr-FR" sz="2400" dirty="0">
                <a:solidFill>
                  <a:schemeClr val="accent4">
                    <a:lumMod val="75000"/>
                  </a:schemeClr>
                </a:solidFill>
              </a:rPr>
              <a:t>La prévention du paludisme</a:t>
            </a:r>
          </a:p>
          <a:p>
            <a:pPr marL="449263" lvl="1" indent="-361950">
              <a:buFont typeface="Arial" panose="020B0604020202020204" pitchFamily="34" charset="0"/>
              <a:buChar char="•"/>
            </a:pPr>
            <a:r>
              <a:rPr lang="fr-FR" sz="2400" dirty="0">
                <a:solidFill>
                  <a:schemeClr val="accent4">
                    <a:lumMod val="75000"/>
                  </a:schemeClr>
                </a:solidFill>
              </a:rPr>
              <a:t>La prévention des parasitoses</a:t>
            </a:r>
            <a:endParaRPr lang="fr-FR" sz="2400" dirty="0">
              <a:solidFill>
                <a:schemeClr val="accent4">
                  <a:lumMod val="75000"/>
                </a:schemeClr>
              </a:solidFill>
            </a:endParaRPr>
          </a:p>
        </p:txBody>
      </p:sp>
    </p:spTree>
    <p:extLst>
      <p:ext uri="{BB962C8B-B14F-4D97-AF65-F5344CB8AC3E}">
        <p14:creationId xmlns:p14="http://schemas.microsoft.com/office/powerpoint/2010/main" val="1538581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9" dur="500"/>
                                        <p:tgtEl>
                                          <p:spTgt spid="6">
                                            <p:txEl>
                                              <p:pRg st="0" end="0"/>
                                            </p:txEl>
                                          </p:spTgt>
                                        </p:tgtEl>
                                      </p:cBhvr>
                                    </p:animEffect>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3" dur="500"/>
                                        <p:tgtEl>
                                          <p:spTgt spid="6">
                                            <p:txEl>
                                              <p:pRg st="1" end="1"/>
                                            </p:txEl>
                                          </p:spTgt>
                                        </p:tgtEl>
                                      </p:cBhvr>
                                    </p:animEffect>
                                  </p:childTnLst>
                                </p:cTn>
                              </p:par>
                            </p:childTnLst>
                          </p:cTn>
                        </p:par>
                        <p:par>
                          <p:cTn id="24" fill="hold">
                            <p:stCondLst>
                              <p:cond delay="2500"/>
                            </p:stCondLst>
                            <p:childTnLst>
                              <p:par>
                                <p:cTn id="25" presetID="14" presetClass="entr" presetSubtype="10" fill="hold" nodeType="after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7" dur="500"/>
                                        <p:tgtEl>
                                          <p:spTgt spid="6">
                                            <p:txEl>
                                              <p:pRg st="2" end="2"/>
                                            </p:txEl>
                                          </p:spTgt>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childTnLst>
                          </p:cTn>
                        </p:par>
                        <p:par>
                          <p:cTn id="32" fill="hold">
                            <p:stCondLst>
                              <p:cond delay="3500"/>
                            </p:stCondLst>
                            <p:childTnLst>
                              <p:par>
                                <p:cTn id="33" presetID="14" presetClass="entr" presetSubtype="10" fill="hold" nodeType="after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animEffect transition="in" filter="randombar(horizontal)">
                                      <p:cBhvr>
                                        <p:cTn id="35" dur="500"/>
                                        <p:tgtEl>
                                          <p:spTgt spid="5">
                                            <p:txEl>
                                              <p:pRg st="0" end="0"/>
                                            </p:txEl>
                                          </p:spTgt>
                                        </p:tgtEl>
                                      </p:cBhvr>
                                    </p:animEffect>
                                  </p:childTnLst>
                                </p:cTn>
                              </p:par>
                            </p:childTnLst>
                          </p:cTn>
                        </p:par>
                        <p:par>
                          <p:cTn id="36" fill="hold">
                            <p:stCondLst>
                              <p:cond delay="4000"/>
                            </p:stCondLst>
                            <p:childTnLst>
                              <p:par>
                                <p:cTn id="37" presetID="14" presetClass="entr" presetSubtype="10" fill="hold" nodeType="afterEffect">
                                  <p:stCondLst>
                                    <p:cond delay="0"/>
                                  </p:stCondLst>
                                  <p:childTnLst>
                                    <p:set>
                                      <p:cBhvr>
                                        <p:cTn id="38" dur="1" fill="hold">
                                          <p:stCondLst>
                                            <p:cond delay="0"/>
                                          </p:stCondLst>
                                        </p:cTn>
                                        <p:tgtEl>
                                          <p:spTgt spid="5">
                                            <p:txEl>
                                              <p:pRg st="1" end="1"/>
                                            </p:txEl>
                                          </p:spTgt>
                                        </p:tgtEl>
                                        <p:attrNameLst>
                                          <p:attrName>style.visibility</p:attrName>
                                        </p:attrNameLst>
                                      </p:cBhvr>
                                      <p:to>
                                        <p:strVal val="visible"/>
                                      </p:to>
                                    </p:set>
                                    <p:animEffect transition="in" filter="randombar(horizontal)">
                                      <p:cBhvr>
                                        <p:cTn id="39" dur="500"/>
                                        <p:tgtEl>
                                          <p:spTgt spid="5">
                                            <p:txEl>
                                              <p:pRg st="1" end="1"/>
                                            </p:txEl>
                                          </p:spTgt>
                                        </p:tgtEl>
                                      </p:cBhvr>
                                    </p:animEffect>
                                  </p:childTnLst>
                                </p:cTn>
                              </p:par>
                            </p:childTnLst>
                          </p:cTn>
                        </p:par>
                        <p:par>
                          <p:cTn id="40" fill="hold">
                            <p:stCondLst>
                              <p:cond delay="4500"/>
                            </p:stCondLst>
                            <p:childTnLst>
                              <p:par>
                                <p:cTn id="41" presetID="14" presetClass="entr" presetSubtype="10" fill="hold" nodeType="afterEffect">
                                  <p:stCondLst>
                                    <p:cond delay="0"/>
                                  </p:stCondLst>
                                  <p:childTnLst>
                                    <p:set>
                                      <p:cBhvr>
                                        <p:cTn id="42" dur="1" fill="hold">
                                          <p:stCondLst>
                                            <p:cond delay="0"/>
                                          </p:stCondLst>
                                        </p:cTn>
                                        <p:tgtEl>
                                          <p:spTgt spid="5">
                                            <p:txEl>
                                              <p:pRg st="2" end="2"/>
                                            </p:txEl>
                                          </p:spTgt>
                                        </p:tgtEl>
                                        <p:attrNameLst>
                                          <p:attrName>style.visibility</p:attrName>
                                        </p:attrNameLst>
                                      </p:cBhvr>
                                      <p:to>
                                        <p:strVal val="visible"/>
                                      </p:to>
                                    </p:set>
                                    <p:animEffect transition="in" filter="randombar(horizontal)">
                                      <p:cBhvr>
                                        <p:cTn id="43"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39</a:t>
            </a:fld>
            <a:endParaRPr lang="fr-FR">
              <a:solidFill>
                <a:srgbClr val="FFFFFF"/>
              </a:solidFill>
            </a:endParaRPr>
          </a:p>
        </p:txBody>
      </p:sp>
      <p:sp>
        <p:nvSpPr>
          <p:cNvPr id="7" name="Espace réservé du numéro de diapositive 3">
            <a:extLst>
              <a:ext uri="{FF2B5EF4-FFF2-40B4-BE49-F238E27FC236}">
                <a16:creationId xmlns:a16="http://schemas.microsoft.com/office/drawing/2014/main" xmlns=""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39</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52262"/>
            <a:ext cx="4787677" cy="830997"/>
          </a:xfrm>
          <a:prstGeom prst="rect">
            <a:avLst/>
          </a:prstGeom>
          <a:noFill/>
        </p:spPr>
        <p:txBody>
          <a:bodyPr wrap="square" rtlCol="0">
            <a:spAutoFit/>
          </a:bodyPr>
          <a:lstStyle/>
          <a:p>
            <a:pPr defTabSz="363538">
              <a:tabLst>
                <a:tab pos="903288" algn="l"/>
                <a:tab pos="1077913" algn="l"/>
              </a:tabLst>
            </a:pPr>
            <a:r>
              <a:rPr lang="fr-FR" sz="2400" b="1" cap="small" dirty="0" smtClean="0">
                <a:solidFill>
                  <a:srgbClr val="FFFFFF"/>
                </a:solidFill>
              </a:rPr>
              <a:t>Projets </a:t>
            </a:r>
            <a:r>
              <a:rPr lang="fr-FR" sz="2400" b="1" cap="small" dirty="0">
                <a:solidFill>
                  <a:srgbClr val="FFFFFF"/>
                </a:solidFill>
              </a:rPr>
              <a:t>de lutte contre les carences en micronutriments</a:t>
            </a:r>
            <a:endParaRPr lang="fr-FR" sz="2400" b="1" cap="small" dirty="0">
              <a:solidFill>
                <a:srgbClr val="FFFFFF"/>
              </a:solidFill>
            </a:endParaRPr>
          </a:p>
        </p:txBody>
      </p:sp>
      <p:sp>
        <p:nvSpPr>
          <p:cNvPr id="10" name="2 Marcador de contenido"/>
          <p:cNvSpPr>
            <a:spLocks noGrp="1"/>
          </p:cNvSpPr>
          <p:nvPr>
            <p:ph idx="1"/>
          </p:nvPr>
        </p:nvSpPr>
        <p:spPr>
          <a:xfrm>
            <a:off x="-365483" y="5098542"/>
            <a:ext cx="7889439" cy="1192338"/>
          </a:xfrm>
        </p:spPr>
        <p:txBody>
          <a:bodyPr>
            <a:noAutofit/>
          </a:bodyPr>
          <a:lstStyle/>
          <a:p>
            <a:pPr lvl="2"/>
            <a:r>
              <a:rPr lang="fr-FR" dirty="0" smtClean="0">
                <a:solidFill>
                  <a:schemeClr val="accent4">
                    <a:lumMod val="50000"/>
                  </a:schemeClr>
                </a:solidFill>
              </a:rPr>
              <a:t>Projet </a:t>
            </a:r>
            <a:r>
              <a:rPr lang="fr-FR" dirty="0">
                <a:solidFill>
                  <a:schemeClr val="accent4">
                    <a:lumMod val="50000"/>
                  </a:schemeClr>
                </a:solidFill>
              </a:rPr>
              <a:t>« adolescentes »</a:t>
            </a:r>
          </a:p>
          <a:p>
            <a:pPr lvl="2"/>
            <a:r>
              <a:rPr lang="fr-FR" dirty="0">
                <a:solidFill>
                  <a:schemeClr val="accent4">
                    <a:lumMod val="75000"/>
                  </a:schemeClr>
                </a:solidFill>
              </a:rPr>
              <a:t>Projet PAFAN</a:t>
            </a:r>
          </a:p>
          <a:p>
            <a:pPr lvl="2"/>
            <a:r>
              <a:rPr lang="fr-FR" dirty="0">
                <a:solidFill>
                  <a:schemeClr val="accent2">
                    <a:lumMod val="50000"/>
                  </a:schemeClr>
                </a:solidFill>
              </a:rPr>
              <a:t>Projet FOPAT</a:t>
            </a:r>
            <a:endParaRPr lang="x-none" sz="1600" dirty="0">
              <a:solidFill>
                <a:schemeClr val="accent2">
                  <a:lumMod val="50000"/>
                </a:schemeClr>
              </a:solidFill>
            </a:endParaRPr>
          </a:p>
        </p:txBody>
      </p:sp>
      <p:sp>
        <p:nvSpPr>
          <p:cNvPr id="2" name="Rectangle 1"/>
          <p:cNvSpPr/>
          <p:nvPr/>
        </p:nvSpPr>
        <p:spPr>
          <a:xfrm>
            <a:off x="1664761" y="1533239"/>
            <a:ext cx="7345095" cy="830997"/>
          </a:xfrm>
          <a:prstGeom prst="rect">
            <a:avLst/>
          </a:prstGeom>
        </p:spPr>
        <p:txBody>
          <a:bodyPr wrap="square">
            <a:spAutoFit/>
          </a:bodyPr>
          <a:lstStyle/>
          <a:p>
            <a:pPr lvl="0"/>
            <a:r>
              <a:rPr lang="fr-FR" sz="2400" dirty="0"/>
              <a:t>Les </a:t>
            </a:r>
            <a:r>
              <a:rPr lang="fr-FR" sz="2400" dirty="0" smtClean="0"/>
              <a:t>engagements </a:t>
            </a:r>
            <a:r>
              <a:rPr lang="fr-FR" sz="2400" dirty="0"/>
              <a:t>de la </a:t>
            </a:r>
            <a:r>
              <a:rPr lang="fr-FR" sz="2400" dirty="0" err="1"/>
              <a:t>PNSN</a:t>
            </a:r>
            <a:r>
              <a:rPr lang="fr-FR" sz="2400" dirty="0"/>
              <a:t> </a:t>
            </a:r>
            <a:r>
              <a:rPr lang="fr-FR" sz="2400" dirty="0" smtClean="0"/>
              <a:t>concernent </a:t>
            </a:r>
            <a:r>
              <a:rPr lang="fr-FR" sz="2400" dirty="0"/>
              <a:t>également la lutte contre les carences en </a:t>
            </a:r>
            <a:r>
              <a:rPr lang="fr-FR" sz="2400" dirty="0" smtClean="0"/>
              <a:t>micronutriments</a:t>
            </a:r>
            <a:endParaRPr lang="fr-FR" sz="2400" dirty="0"/>
          </a:p>
        </p:txBody>
      </p:sp>
      <p:sp>
        <p:nvSpPr>
          <p:cNvPr id="3" name="Rectangle 2"/>
          <p:cNvSpPr/>
          <p:nvPr/>
        </p:nvSpPr>
        <p:spPr>
          <a:xfrm>
            <a:off x="127925" y="2657075"/>
            <a:ext cx="1941557" cy="461665"/>
          </a:xfrm>
          <a:prstGeom prst="rect">
            <a:avLst/>
          </a:prstGeom>
        </p:spPr>
        <p:txBody>
          <a:bodyPr wrap="none">
            <a:spAutoFit/>
          </a:bodyPr>
          <a:lstStyle/>
          <a:p>
            <a:r>
              <a:rPr lang="fr-FR" sz="2400" b="1" dirty="0">
                <a:solidFill>
                  <a:schemeClr val="accent1">
                    <a:lumMod val="50000"/>
                  </a:schemeClr>
                </a:solidFill>
              </a:rPr>
              <a:t>En </a:t>
            </a:r>
            <a:r>
              <a:rPr lang="fr-FR" sz="2400" b="1" dirty="0" smtClean="0">
                <a:solidFill>
                  <a:schemeClr val="accent1">
                    <a:lumMod val="50000"/>
                  </a:schemeClr>
                </a:solidFill>
              </a:rPr>
              <a:t>pratique </a:t>
            </a:r>
            <a:endParaRPr lang="fr-FR" sz="2400" b="1" dirty="0">
              <a:solidFill>
                <a:schemeClr val="accent1">
                  <a:lumMod val="50000"/>
                </a:schemeClr>
              </a:solidFill>
            </a:endParaRPr>
          </a:p>
        </p:txBody>
      </p:sp>
      <p:sp>
        <p:nvSpPr>
          <p:cNvPr id="5" name="Rectangle 4"/>
          <p:cNvSpPr/>
          <p:nvPr/>
        </p:nvSpPr>
        <p:spPr>
          <a:xfrm>
            <a:off x="570271" y="3176750"/>
            <a:ext cx="8439583" cy="738664"/>
          </a:xfrm>
          <a:prstGeom prst="rect">
            <a:avLst/>
          </a:prstGeom>
        </p:spPr>
        <p:txBody>
          <a:bodyPr wrap="square">
            <a:spAutoFit/>
          </a:bodyPr>
          <a:lstStyle/>
          <a:p>
            <a:pPr marL="0" lvl="1"/>
            <a:r>
              <a:rPr lang="fr-FR" sz="2100" dirty="0"/>
              <a:t>Protocoles cliniques de supplémentation, préventifs et curatifs, au niveau des formations sanitaires </a:t>
            </a:r>
            <a:endParaRPr lang="fr-FR" sz="2100" dirty="0"/>
          </a:p>
        </p:txBody>
      </p:sp>
      <p:sp>
        <p:nvSpPr>
          <p:cNvPr id="6" name="Rectangle 5"/>
          <p:cNvSpPr/>
          <p:nvPr/>
        </p:nvSpPr>
        <p:spPr>
          <a:xfrm>
            <a:off x="570271" y="3960523"/>
            <a:ext cx="8439583" cy="1061829"/>
          </a:xfrm>
          <a:prstGeom prst="rect">
            <a:avLst/>
          </a:prstGeom>
        </p:spPr>
        <p:txBody>
          <a:bodyPr wrap="square">
            <a:spAutoFit/>
          </a:bodyPr>
          <a:lstStyle/>
          <a:p>
            <a:pPr marL="0" lvl="1"/>
            <a:r>
              <a:rPr lang="fr-FR" sz="2100" dirty="0"/>
              <a:t>Différents projets </a:t>
            </a:r>
            <a:r>
              <a:rPr lang="fr-FR" sz="2100" dirty="0" smtClean="0"/>
              <a:t>soutenu par les </a:t>
            </a:r>
            <a:r>
              <a:rPr lang="fr-FR" sz="2100" dirty="0"/>
              <a:t>grands bailleurs de </a:t>
            </a:r>
            <a:r>
              <a:rPr lang="fr-FR" sz="2100" dirty="0" smtClean="0"/>
              <a:t>fonds (agences des NU) </a:t>
            </a:r>
            <a:r>
              <a:rPr lang="fr-FR" sz="2100" dirty="0"/>
              <a:t>et un large éventail d’organisations académiques, de recherche et </a:t>
            </a:r>
            <a:r>
              <a:rPr lang="fr-FR" sz="2100" dirty="0" smtClean="0"/>
              <a:t>humanitaires</a:t>
            </a:r>
            <a:endParaRPr lang="fr-FR" sz="2100" dirty="0"/>
          </a:p>
        </p:txBody>
      </p:sp>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283" y="1467985"/>
            <a:ext cx="1305322" cy="929471"/>
          </a:xfrm>
          <a:prstGeom prst="rect">
            <a:avLst/>
          </a:prstGeom>
        </p:spPr>
      </p:pic>
    </p:spTree>
    <p:extLst>
      <p:ext uri="{BB962C8B-B14F-4D97-AF65-F5344CB8AC3E}">
        <p14:creationId xmlns:p14="http://schemas.microsoft.com/office/powerpoint/2010/main" val="1491384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wipe(left)">
                                      <p:cBhvr>
                                        <p:cTn id="19" dur="500"/>
                                        <p:tgtEl>
                                          <p:spTgt spid="2">
                                            <p:txEl>
                                              <p:pRg st="0" end="0"/>
                                            </p:txEl>
                                          </p:spTgt>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par>
                          <p:cTn id="24" fill="hold">
                            <p:stCondLst>
                              <p:cond delay="2500"/>
                            </p:stCondLst>
                            <p:childTnLst>
                              <p:par>
                                <p:cTn id="25" presetID="18" presetClass="entr" presetSubtype="9"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strips(upLeft)">
                                      <p:cBhvr>
                                        <p:cTn id="27" dur="500"/>
                                        <p:tgtEl>
                                          <p:spTgt spid="5"/>
                                        </p:tgtEl>
                                      </p:cBhvr>
                                    </p:animEffect>
                                  </p:childTnLst>
                                </p:cTn>
                              </p:par>
                            </p:childTnLst>
                          </p:cTn>
                        </p:par>
                        <p:par>
                          <p:cTn id="28" fill="hold">
                            <p:stCondLst>
                              <p:cond delay="3000"/>
                            </p:stCondLst>
                            <p:childTnLst>
                              <p:par>
                                <p:cTn id="29" presetID="18" presetClass="entr" presetSubtype="9"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strips(upLeft)">
                                      <p:cBhvr>
                                        <p:cTn id="31" dur="500"/>
                                        <p:tgtEl>
                                          <p:spTgt spid="6"/>
                                        </p:tgtEl>
                                      </p:cBhvr>
                                    </p:animEffect>
                                  </p:childTnLst>
                                </p:cTn>
                              </p:par>
                            </p:childTnLst>
                          </p:cTn>
                        </p:par>
                        <p:par>
                          <p:cTn id="32" fill="hold">
                            <p:stCondLst>
                              <p:cond delay="3500"/>
                            </p:stCondLst>
                            <p:childTnLst>
                              <p:par>
                                <p:cTn id="33" presetID="14" presetClass="entr" presetSubtype="10" fill="hold" nodeType="after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35" dur="500"/>
                                        <p:tgtEl>
                                          <p:spTgt spid="10">
                                            <p:txEl>
                                              <p:pRg st="0" end="0"/>
                                            </p:txEl>
                                          </p:spTgt>
                                        </p:tgtEl>
                                      </p:cBhvr>
                                    </p:animEffect>
                                  </p:childTnLst>
                                </p:cTn>
                              </p:par>
                            </p:childTnLst>
                          </p:cTn>
                        </p:par>
                        <p:par>
                          <p:cTn id="36" fill="hold">
                            <p:stCondLst>
                              <p:cond delay="4000"/>
                            </p:stCondLst>
                            <p:childTnLst>
                              <p:par>
                                <p:cTn id="37" presetID="14" presetClass="entr" presetSubtype="10" fill="hold" nodeType="afterEffect">
                                  <p:stCondLst>
                                    <p:cond delay="0"/>
                                  </p:stCondLst>
                                  <p:childTnLst>
                                    <p:set>
                                      <p:cBhvr>
                                        <p:cTn id="38"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39" dur="500"/>
                                        <p:tgtEl>
                                          <p:spTgt spid="10">
                                            <p:txEl>
                                              <p:pRg st="1" end="1"/>
                                            </p:txEl>
                                          </p:spTgt>
                                        </p:tgtEl>
                                      </p:cBhvr>
                                    </p:animEffect>
                                  </p:childTnLst>
                                </p:cTn>
                              </p:par>
                            </p:childTnLst>
                          </p:cTn>
                        </p:par>
                        <p:par>
                          <p:cTn id="40" fill="hold">
                            <p:stCondLst>
                              <p:cond delay="4500"/>
                            </p:stCondLst>
                            <p:childTnLst>
                              <p:par>
                                <p:cTn id="41" presetID="14" presetClass="entr" presetSubtype="10" fill="hold" nodeType="afterEffect">
                                  <p:stCondLst>
                                    <p:cond delay="0"/>
                                  </p:stCondLst>
                                  <p:childTnLst>
                                    <p:set>
                                      <p:cBhvr>
                                        <p:cTn id="42"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43"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4</a:t>
            </a:fld>
            <a:endParaRPr lang="fr-FR">
              <a:solidFill>
                <a:srgbClr val="FFFFFF"/>
              </a:solidFill>
            </a:endParaRPr>
          </a:p>
        </p:txBody>
      </p:sp>
      <p:sp>
        <p:nvSpPr>
          <p:cNvPr id="7" name="Espace réservé du numéro de diapositive 3">
            <a:extLst>
              <a:ext uri="{FF2B5EF4-FFF2-40B4-BE49-F238E27FC236}">
                <a16:creationId xmlns:a16="http://schemas.microsoft.com/office/drawing/2014/main" xmlns=""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4</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92879"/>
            <a:ext cx="4787677" cy="523220"/>
          </a:xfrm>
          <a:prstGeom prst="rect">
            <a:avLst/>
          </a:prstGeom>
          <a:noFill/>
        </p:spPr>
        <p:txBody>
          <a:bodyPr wrap="square" rtlCol="0">
            <a:spAutoFit/>
          </a:bodyPr>
          <a:lstStyle/>
          <a:p>
            <a:pPr defTabSz="363538">
              <a:tabLst>
                <a:tab pos="903288" algn="l"/>
                <a:tab pos="1077913" algn="l"/>
              </a:tabLst>
            </a:pPr>
            <a:r>
              <a:rPr lang="fr-FR" sz="2800" b="1" cap="small" dirty="0" smtClean="0">
                <a:solidFill>
                  <a:srgbClr val="FFFFFF"/>
                </a:solidFill>
              </a:rPr>
              <a:t>Interventions spécifiques</a:t>
            </a:r>
            <a:endParaRPr lang="fr-FR" sz="2800" b="1" cap="small" dirty="0">
              <a:solidFill>
                <a:srgbClr val="FFFFFF"/>
              </a:solidFill>
            </a:endParaRPr>
          </a:p>
        </p:txBody>
      </p:sp>
      <p:sp>
        <p:nvSpPr>
          <p:cNvPr id="2" name="Rectangle 1"/>
          <p:cNvSpPr/>
          <p:nvPr/>
        </p:nvSpPr>
        <p:spPr>
          <a:xfrm>
            <a:off x="165912" y="5088528"/>
            <a:ext cx="8847323" cy="1077218"/>
          </a:xfrm>
          <a:prstGeom prst="rect">
            <a:avLst/>
          </a:prstGeom>
        </p:spPr>
        <p:txBody>
          <a:bodyPr wrap="square">
            <a:spAutoFit/>
          </a:bodyPr>
          <a:lstStyle/>
          <a:p>
            <a:r>
              <a:rPr lang="fr-FR" sz="3200" dirty="0"/>
              <a:t>Alimentation du nourrisson et du jeune enfant (</a:t>
            </a:r>
            <a:r>
              <a:rPr lang="fr-FR" sz="3200" dirty="0" err="1"/>
              <a:t>ANJE</a:t>
            </a:r>
            <a:r>
              <a:rPr lang="fr-FR" sz="3200" dirty="0"/>
              <a:t>)</a:t>
            </a: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3800" y="1173902"/>
            <a:ext cx="5715000" cy="3810000"/>
          </a:xfrm>
          <a:prstGeom prst="rect">
            <a:avLst/>
          </a:prstGeom>
        </p:spPr>
      </p:pic>
      <p:sp>
        <p:nvSpPr>
          <p:cNvPr id="5" name="ZoneTexte 4"/>
          <p:cNvSpPr txBox="1"/>
          <p:nvPr/>
        </p:nvSpPr>
        <p:spPr>
          <a:xfrm>
            <a:off x="7380718" y="4706903"/>
            <a:ext cx="2015412" cy="276999"/>
          </a:xfrm>
          <a:prstGeom prst="rect">
            <a:avLst/>
          </a:prstGeom>
          <a:noFill/>
        </p:spPr>
        <p:txBody>
          <a:bodyPr wrap="square" rtlCol="0">
            <a:spAutoFit/>
          </a:bodyPr>
          <a:lstStyle/>
          <a:p>
            <a:r>
              <a:rPr lang="fr-FR" sz="1200" b="1" dirty="0" smtClean="0">
                <a:solidFill>
                  <a:schemeClr val="bg1"/>
                </a:solidFill>
              </a:rPr>
              <a:t>Photo : UNICEF</a:t>
            </a:r>
            <a:endParaRPr lang="fr-FR" sz="1200" b="1" dirty="0">
              <a:solidFill>
                <a:schemeClr val="bg1"/>
              </a:solidFill>
            </a:endParaRPr>
          </a:p>
        </p:txBody>
      </p:sp>
    </p:spTree>
    <p:extLst>
      <p:ext uri="{BB962C8B-B14F-4D97-AF65-F5344CB8AC3E}">
        <p14:creationId xmlns:p14="http://schemas.microsoft.com/office/powerpoint/2010/main" val="3275266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40</a:t>
            </a:fld>
            <a:endParaRPr lang="fr-FR">
              <a:solidFill>
                <a:srgbClr val="FFFFFF"/>
              </a:solidFill>
            </a:endParaRPr>
          </a:p>
        </p:txBody>
      </p:sp>
      <p:sp>
        <p:nvSpPr>
          <p:cNvPr id="7" name="Espace réservé du numéro de diapositive 3">
            <a:extLst>
              <a:ext uri="{FF2B5EF4-FFF2-40B4-BE49-F238E27FC236}">
                <a16:creationId xmlns:a16="http://schemas.microsoft.com/office/drawing/2014/main" xmlns=""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40</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92879"/>
            <a:ext cx="4787677" cy="523220"/>
          </a:xfrm>
          <a:prstGeom prst="rect">
            <a:avLst/>
          </a:prstGeom>
          <a:noFill/>
        </p:spPr>
        <p:txBody>
          <a:bodyPr wrap="square" rtlCol="0">
            <a:spAutoFit/>
          </a:bodyPr>
          <a:lstStyle/>
          <a:p>
            <a:pPr defTabSz="363538">
              <a:tabLst>
                <a:tab pos="903288" algn="l"/>
                <a:tab pos="1077913" algn="l"/>
              </a:tabLst>
            </a:pPr>
            <a:r>
              <a:rPr lang="fr-FR" sz="2800" b="1" cap="small" dirty="0">
                <a:solidFill>
                  <a:srgbClr val="FFFFFF"/>
                </a:solidFill>
              </a:rPr>
              <a:t>Objectifs de la session</a:t>
            </a:r>
          </a:p>
        </p:txBody>
      </p:sp>
      <p:sp>
        <p:nvSpPr>
          <p:cNvPr id="10" name="Title 1"/>
          <p:cNvSpPr>
            <a:spLocks noGrp="1"/>
          </p:cNvSpPr>
          <p:nvPr>
            <p:ph type="title"/>
          </p:nvPr>
        </p:nvSpPr>
        <p:spPr>
          <a:xfrm>
            <a:off x="3435350" y="2750344"/>
            <a:ext cx="4629150" cy="1528761"/>
          </a:xfrm>
        </p:spPr>
        <p:txBody>
          <a:bodyPr>
            <a:noAutofit/>
          </a:bodyPr>
          <a:lstStyle/>
          <a:p>
            <a:pPr algn="l"/>
            <a:r>
              <a:rPr lang="fr-FR" sz="4400" dirty="0"/>
              <a:t>Autres Activités préventives</a:t>
            </a: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374" y="1333500"/>
            <a:ext cx="2915663" cy="4362450"/>
          </a:xfrm>
          <a:prstGeom prst="rect">
            <a:avLst/>
          </a:prstGeom>
        </p:spPr>
      </p:pic>
    </p:spTree>
    <p:extLst>
      <p:ext uri="{BB962C8B-B14F-4D97-AF65-F5344CB8AC3E}">
        <p14:creationId xmlns:p14="http://schemas.microsoft.com/office/powerpoint/2010/main" val="2587292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41</a:t>
            </a:fld>
            <a:endParaRPr lang="fr-FR">
              <a:solidFill>
                <a:srgbClr val="FFFFFF"/>
              </a:solidFill>
            </a:endParaRPr>
          </a:p>
        </p:txBody>
      </p:sp>
      <p:sp>
        <p:nvSpPr>
          <p:cNvPr id="7" name="Espace réservé du numéro de diapositive 3">
            <a:extLst>
              <a:ext uri="{FF2B5EF4-FFF2-40B4-BE49-F238E27FC236}">
                <a16:creationId xmlns:a16="http://schemas.microsoft.com/office/drawing/2014/main" xmlns=""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41</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35729"/>
            <a:ext cx="4787677" cy="707886"/>
          </a:xfrm>
          <a:prstGeom prst="rect">
            <a:avLst/>
          </a:prstGeom>
          <a:noFill/>
        </p:spPr>
        <p:txBody>
          <a:bodyPr wrap="square" rtlCol="0">
            <a:spAutoFit/>
          </a:bodyPr>
          <a:lstStyle/>
          <a:p>
            <a:pPr defTabSz="363538">
              <a:tabLst>
                <a:tab pos="903288" algn="l"/>
                <a:tab pos="1077913" algn="l"/>
              </a:tabLst>
            </a:pPr>
            <a:r>
              <a:rPr lang="fr-FR" sz="2000" b="1" cap="small" dirty="0">
                <a:solidFill>
                  <a:srgbClr val="FFFFFF"/>
                </a:solidFill>
              </a:rPr>
              <a:t>Prévention de la malnutrition chronique chez les enfants de moins de </a:t>
            </a:r>
            <a:r>
              <a:rPr lang="fr-FR" sz="2000" b="1" cap="small" dirty="0">
                <a:solidFill>
                  <a:srgbClr val="FFFFFF"/>
                </a:solidFill>
              </a:rPr>
              <a:t>5 ans</a:t>
            </a:r>
            <a:endParaRPr lang="fr-FR" sz="2000" b="1" cap="small" dirty="0">
              <a:solidFill>
                <a:srgbClr val="FFFFFF"/>
              </a:solidFill>
            </a:endParaRPr>
          </a:p>
        </p:txBody>
      </p:sp>
      <p:sp>
        <p:nvSpPr>
          <p:cNvPr id="18" name="2 Marcador de contenido"/>
          <p:cNvSpPr>
            <a:spLocks noGrp="1"/>
          </p:cNvSpPr>
          <p:nvPr>
            <p:ph idx="1"/>
          </p:nvPr>
        </p:nvSpPr>
        <p:spPr>
          <a:xfrm>
            <a:off x="501724" y="1177924"/>
            <a:ext cx="7886700" cy="4822825"/>
          </a:xfrm>
        </p:spPr>
        <p:txBody>
          <a:bodyPr>
            <a:noAutofit/>
          </a:bodyPr>
          <a:lstStyle/>
          <a:p>
            <a:r>
              <a:rPr lang="fr-FR" sz="2400" b="1" dirty="0" smtClean="0">
                <a:solidFill>
                  <a:schemeClr val="accent6">
                    <a:lumMod val="50000"/>
                  </a:schemeClr>
                </a:solidFill>
              </a:rPr>
              <a:t>Changer de paradigme en accordant plus de priorité a la lutte contre la malnutrition chronique chez les enfants de moins de cinq </a:t>
            </a:r>
            <a:r>
              <a:rPr lang="fr-FR" sz="2400" b="1" dirty="0" smtClean="0">
                <a:solidFill>
                  <a:schemeClr val="accent6">
                    <a:lumMod val="50000"/>
                  </a:schemeClr>
                </a:solidFill>
              </a:rPr>
              <a:t>ans</a:t>
            </a:r>
            <a:endParaRPr lang="fr-FR" sz="2400" b="1" dirty="0" smtClean="0">
              <a:solidFill>
                <a:schemeClr val="accent6">
                  <a:lumMod val="50000"/>
                </a:schemeClr>
              </a:solidFill>
            </a:endParaRPr>
          </a:p>
          <a:p>
            <a:r>
              <a:rPr lang="fr-FR" sz="2400" b="1" dirty="0" smtClean="0"/>
              <a:t>Mettre en </a:t>
            </a:r>
            <a:r>
              <a:rPr lang="fr-FR" sz="2400" b="1" dirty="0"/>
              <a:t>œuvre des interventions spécifiques est nécessaire mais insuffisante pour renverser les tendances de la </a:t>
            </a:r>
            <a:r>
              <a:rPr lang="fr-FR" sz="2400" b="1" dirty="0" smtClean="0"/>
              <a:t>malnutrition chronique</a:t>
            </a:r>
            <a:endParaRPr lang="fr-FR" sz="2400" b="1" dirty="0" smtClean="0"/>
          </a:p>
          <a:p>
            <a:r>
              <a:rPr lang="fr-FR" sz="2400" b="1" dirty="0" smtClean="0">
                <a:solidFill>
                  <a:srgbClr val="0070C0"/>
                </a:solidFill>
              </a:rPr>
              <a:t>Assurer une combinaison intelligente des interventions spécifiques et des interventions sensibles a la nutrition</a:t>
            </a:r>
          </a:p>
          <a:p>
            <a:r>
              <a:rPr lang="fr-FR" sz="2400" b="1" dirty="0" smtClean="0">
                <a:solidFill>
                  <a:schemeClr val="accent4">
                    <a:lumMod val="50000"/>
                  </a:schemeClr>
                </a:solidFill>
              </a:rPr>
              <a:t>Prendre en compte les spécificités  de chaque pays concernant les déterminants démographiques et socio-économiques </a:t>
            </a:r>
            <a:endParaRPr lang="en-GB" sz="2400" b="1" dirty="0">
              <a:solidFill>
                <a:schemeClr val="accent4">
                  <a:lumMod val="50000"/>
                </a:schemeClr>
              </a:solidFill>
            </a:endParaRPr>
          </a:p>
        </p:txBody>
      </p:sp>
    </p:spTree>
    <p:extLst>
      <p:ext uri="{BB962C8B-B14F-4D97-AF65-F5344CB8AC3E}">
        <p14:creationId xmlns:p14="http://schemas.microsoft.com/office/powerpoint/2010/main" val="758095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14" presetClass="entr" presetSubtype="5" fill="hold" nodeType="afterEffect">
                                  <p:stCondLst>
                                    <p:cond delay="0"/>
                                  </p:stCondLst>
                                  <p:childTnLst>
                                    <p:set>
                                      <p:cBhvr>
                                        <p:cTn id="14" dur="1" fill="hold">
                                          <p:stCondLst>
                                            <p:cond delay="0"/>
                                          </p:stCondLst>
                                        </p:cTn>
                                        <p:tgtEl>
                                          <p:spTgt spid="18">
                                            <p:txEl>
                                              <p:pRg st="0" end="0"/>
                                            </p:txEl>
                                          </p:spTgt>
                                        </p:tgtEl>
                                        <p:attrNameLst>
                                          <p:attrName>style.visibility</p:attrName>
                                        </p:attrNameLst>
                                      </p:cBhvr>
                                      <p:to>
                                        <p:strVal val="visible"/>
                                      </p:to>
                                    </p:set>
                                    <p:animEffect transition="in" filter="randombar(vertical)">
                                      <p:cBhvr>
                                        <p:cTn id="15" dur="500"/>
                                        <p:tgtEl>
                                          <p:spTgt spid="18">
                                            <p:txEl>
                                              <p:pRg st="0" end="0"/>
                                            </p:txEl>
                                          </p:spTgt>
                                        </p:tgtEl>
                                      </p:cBhvr>
                                    </p:animEffect>
                                  </p:childTnLst>
                                </p:cTn>
                              </p:par>
                            </p:childTnLst>
                          </p:cTn>
                        </p:par>
                        <p:par>
                          <p:cTn id="16" fill="hold">
                            <p:stCondLst>
                              <p:cond delay="1500"/>
                            </p:stCondLst>
                            <p:childTnLst>
                              <p:par>
                                <p:cTn id="17" presetID="14" presetClass="entr" presetSubtype="5" fill="hold" nodeType="afterEffect">
                                  <p:stCondLst>
                                    <p:cond delay="0"/>
                                  </p:stCondLst>
                                  <p:childTnLst>
                                    <p:set>
                                      <p:cBhvr>
                                        <p:cTn id="18" dur="1" fill="hold">
                                          <p:stCondLst>
                                            <p:cond delay="0"/>
                                          </p:stCondLst>
                                        </p:cTn>
                                        <p:tgtEl>
                                          <p:spTgt spid="18">
                                            <p:txEl>
                                              <p:pRg st="1" end="1"/>
                                            </p:txEl>
                                          </p:spTgt>
                                        </p:tgtEl>
                                        <p:attrNameLst>
                                          <p:attrName>style.visibility</p:attrName>
                                        </p:attrNameLst>
                                      </p:cBhvr>
                                      <p:to>
                                        <p:strVal val="visible"/>
                                      </p:to>
                                    </p:set>
                                    <p:animEffect transition="in" filter="randombar(vertical)">
                                      <p:cBhvr>
                                        <p:cTn id="19" dur="500"/>
                                        <p:tgtEl>
                                          <p:spTgt spid="18">
                                            <p:txEl>
                                              <p:pRg st="1" end="1"/>
                                            </p:txEl>
                                          </p:spTgt>
                                        </p:tgtEl>
                                      </p:cBhvr>
                                    </p:animEffect>
                                  </p:childTnLst>
                                </p:cTn>
                              </p:par>
                            </p:childTnLst>
                          </p:cTn>
                        </p:par>
                        <p:par>
                          <p:cTn id="20" fill="hold">
                            <p:stCondLst>
                              <p:cond delay="2000"/>
                            </p:stCondLst>
                            <p:childTnLst>
                              <p:par>
                                <p:cTn id="21" presetID="14" presetClass="entr" presetSubtype="5" fill="hold" nodeType="afterEffect">
                                  <p:stCondLst>
                                    <p:cond delay="0"/>
                                  </p:stCondLst>
                                  <p:childTnLst>
                                    <p:set>
                                      <p:cBhvr>
                                        <p:cTn id="22" dur="1" fill="hold">
                                          <p:stCondLst>
                                            <p:cond delay="0"/>
                                          </p:stCondLst>
                                        </p:cTn>
                                        <p:tgtEl>
                                          <p:spTgt spid="18">
                                            <p:txEl>
                                              <p:pRg st="2" end="2"/>
                                            </p:txEl>
                                          </p:spTgt>
                                        </p:tgtEl>
                                        <p:attrNameLst>
                                          <p:attrName>style.visibility</p:attrName>
                                        </p:attrNameLst>
                                      </p:cBhvr>
                                      <p:to>
                                        <p:strVal val="visible"/>
                                      </p:to>
                                    </p:set>
                                    <p:animEffect transition="in" filter="randombar(vertical)">
                                      <p:cBhvr>
                                        <p:cTn id="23" dur="500"/>
                                        <p:tgtEl>
                                          <p:spTgt spid="18">
                                            <p:txEl>
                                              <p:pRg st="2" end="2"/>
                                            </p:txEl>
                                          </p:spTgt>
                                        </p:tgtEl>
                                      </p:cBhvr>
                                    </p:animEffect>
                                  </p:childTnLst>
                                </p:cTn>
                              </p:par>
                            </p:childTnLst>
                          </p:cTn>
                        </p:par>
                        <p:par>
                          <p:cTn id="24" fill="hold">
                            <p:stCondLst>
                              <p:cond delay="2500"/>
                            </p:stCondLst>
                            <p:childTnLst>
                              <p:par>
                                <p:cTn id="25" presetID="14" presetClass="entr" presetSubtype="5" fill="hold" nodeType="afterEffect">
                                  <p:stCondLst>
                                    <p:cond delay="0"/>
                                  </p:stCondLst>
                                  <p:childTnLst>
                                    <p:set>
                                      <p:cBhvr>
                                        <p:cTn id="26" dur="1" fill="hold">
                                          <p:stCondLst>
                                            <p:cond delay="0"/>
                                          </p:stCondLst>
                                        </p:cTn>
                                        <p:tgtEl>
                                          <p:spTgt spid="18">
                                            <p:txEl>
                                              <p:pRg st="3" end="3"/>
                                            </p:txEl>
                                          </p:spTgt>
                                        </p:tgtEl>
                                        <p:attrNameLst>
                                          <p:attrName>style.visibility</p:attrName>
                                        </p:attrNameLst>
                                      </p:cBhvr>
                                      <p:to>
                                        <p:strVal val="visible"/>
                                      </p:to>
                                    </p:set>
                                    <p:animEffect transition="in" filter="randombar(vertical)">
                                      <p:cBhvr>
                                        <p:cTn id="27" dur="5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42</a:t>
            </a:fld>
            <a:endParaRPr lang="fr-FR">
              <a:solidFill>
                <a:srgbClr val="FFFFFF"/>
              </a:solidFill>
            </a:endParaRPr>
          </a:p>
        </p:txBody>
      </p:sp>
      <p:sp>
        <p:nvSpPr>
          <p:cNvPr id="7" name="Espace réservé du numéro de diapositive 3">
            <a:extLst>
              <a:ext uri="{FF2B5EF4-FFF2-40B4-BE49-F238E27FC236}">
                <a16:creationId xmlns:a16="http://schemas.microsoft.com/office/drawing/2014/main" xmlns=""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42</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59521"/>
            <a:ext cx="4787677" cy="830997"/>
          </a:xfrm>
          <a:prstGeom prst="rect">
            <a:avLst/>
          </a:prstGeom>
          <a:noFill/>
        </p:spPr>
        <p:txBody>
          <a:bodyPr wrap="square" rtlCol="0">
            <a:spAutoFit/>
          </a:bodyPr>
          <a:lstStyle/>
          <a:p>
            <a:pPr defTabSz="363538">
              <a:tabLst>
                <a:tab pos="903288" algn="l"/>
                <a:tab pos="1077913" algn="l"/>
              </a:tabLst>
            </a:pPr>
            <a:r>
              <a:rPr lang="fr-FR" sz="2400" b="1" cap="small" dirty="0">
                <a:solidFill>
                  <a:srgbClr val="FFFFFF"/>
                </a:solidFill>
              </a:rPr>
              <a:t>obésité et maladies chroniques non transmissibles </a:t>
            </a:r>
            <a:endParaRPr lang="fr-FR" sz="2400" b="1" cap="small" dirty="0">
              <a:solidFill>
                <a:srgbClr val="FFFFFF"/>
              </a:solidFill>
            </a:endParaRPr>
          </a:p>
        </p:txBody>
      </p:sp>
      <p:sp>
        <p:nvSpPr>
          <p:cNvPr id="10" name="2 Marcador de contenido"/>
          <p:cNvSpPr>
            <a:spLocks noGrp="1"/>
          </p:cNvSpPr>
          <p:nvPr>
            <p:ph idx="1"/>
          </p:nvPr>
        </p:nvSpPr>
        <p:spPr>
          <a:xfrm>
            <a:off x="361156" y="2621111"/>
            <a:ext cx="7886700" cy="521919"/>
          </a:xfrm>
        </p:spPr>
        <p:txBody>
          <a:bodyPr>
            <a:noAutofit/>
          </a:bodyPr>
          <a:lstStyle/>
          <a:p>
            <a:pPr marL="0" indent="0">
              <a:buNone/>
            </a:pPr>
            <a:r>
              <a:rPr lang="fr-FR" sz="2400" b="1" dirty="0" smtClean="0">
                <a:solidFill>
                  <a:schemeClr val="accent4">
                    <a:lumMod val="50000"/>
                  </a:schemeClr>
                </a:solidFill>
              </a:rPr>
              <a:t>Risques </a:t>
            </a:r>
            <a:r>
              <a:rPr lang="fr-FR" sz="2400" b="1" dirty="0">
                <a:solidFill>
                  <a:schemeClr val="accent4">
                    <a:lumMod val="50000"/>
                  </a:schemeClr>
                </a:solidFill>
              </a:rPr>
              <a:t>de </a:t>
            </a:r>
            <a:r>
              <a:rPr lang="fr-FR" sz="2400" b="1" dirty="0" smtClean="0">
                <a:solidFill>
                  <a:schemeClr val="accent4">
                    <a:lumMod val="50000"/>
                  </a:schemeClr>
                </a:solidFill>
              </a:rPr>
              <a:t>santé induits par l’Obésité</a:t>
            </a:r>
            <a:endParaRPr lang="en-GB" sz="2400" b="1" dirty="0">
              <a:solidFill>
                <a:schemeClr val="accent4">
                  <a:lumMod val="50000"/>
                </a:schemeClr>
              </a:solidFill>
            </a:endParaRPr>
          </a:p>
        </p:txBody>
      </p:sp>
      <p:sp>
        <p:nvSpPr>
          <p:cNvPr id="2" name="Rectangle 1"/>
          <p:cNvSpPr/>
          <p:nvPr/>
        </p:nvSpPr>
        <p:spPr>
          <a:xfrm>
            <a:off x="1948351" y="1540471"/>
            <a:ext cx="1582249" cy="523220"/>
          </a:xfrm>
          <a:prstGeom prst="rect">
            <a:avLst/>
          </a:prstGeom>
        </p:spPr>
        <p:txBody>
          <a:bodyPr wrap="square">
            <a:spAutoFit/>
          </a:bodyPr>
          <a:lstStyle/>
          <a:p>
            <a:r>
              <a:rPr lang="fr-FR" sz="2800" b="1" dirty="0">
                <a:solidFill>
                  <a:schemeClr val="accent6">
                    <a:lumMod val="50000"/>
                  </a:schemeClr>
                </a:solidFill>
              </a:rPr>
              <a:t>O</a:t>
            </a:r>
            <a:r>
              <a:rPr lang="fr-FR" sz="2800" b="1" dirty="0" smtClean="0">
                <a:solidFill>
                  <a:schemeClr val="accent6">
                    <a:lumMod val="50000"/>
                  </a:schemeClr>
                </a:solidFill>
              </a:rPr>
              <a:t>bésité</a:t>
            </a:r>
            <a:endParaRPr lang="fr-FR" sz="2800" b="1" dirty="0">
              <a:solidFill>
                <a:schemeClr val="accent6">
                  <a:lumMod val="50000"/>
                </a:schemeClr>
              </a:solidFill>
            </a:endParaRPr>
          </a:p>
        </p:txBody>
      </p:sp>
      <p:sp>
        <p:nvSpPr>
          <p:cNvPr id="3" name="Rectangle 2"/>
          <p:cNvSpPr/>
          <p:nvPr/>
        </p:nvSpPr>
        <p:spPr>
          <a:xfrm>
            <a:off x="361156" y="3112253"/>
            <a:ext cx="8478044" cy="3046988"/>
          </a:xfrm>
          <a:prstGeom prst="rect">
            <a:avLst/>
          </a:prstGeom>
        </p:spPr>
        <p:txBody>
          <a:bodyPr wrap="square">
            <a:spAutoFit/>
          </a:bodyPr>
          <a:lstStyle/>
          <a:p>
            <a:pPr lvl="1" indent="-457200">
              <a:buFont typeface="Arial" panose="020B0604020202020204" pitchFamily="34" charset="0"/>
              <a:buChar char="•"/>
            </a:pPr>
            <a:r>
              <a:rPr lang="fr-FR" sz="2400" b="1" i="1" dirty="0">
                <a:solidFill>
                  <a:schemeClr val="accent3">
                    <a:lumMod val="50000"/>
                  </a:schemeClr>
                </a:solidFill>
              </a:rPr>
              <a:t>Diabète </a:t>
            </a:r>
            <a:r>
              <a:rPr lang="fr-FR" sz="2400" dirty="0">
                <a:solidFill>
                  <a:schemeClr val="accent3">
                    <a:lumMod val="50000"/>
                  </a:schemeClr>
                </a:solidFill>
              </a:rPr>
              <a:t>de type II non insulino-dépendant survenant à l'âge adulte </a:t>
            </a:r>
          </a:p>
          <a:p>
            <a:pPr lvl="1" indent="-457200">
              <a:buFont typeface="Arial" panose="020B0604020202020204" pitchFamily="34" charset="0"/>
              <a:buChar char="•"/>
            </a:pPr>
            <a:r>
              <a:rPr lang="fr-FR" sz="2400" b="1" i="1" dirty="0">
                <a:solidFill>
                  <a:schemeClr val="accent1">
                    <a:lumMod val="75000"/>
                  </a:schemeClr>
                </a:solidFill>
              </a:rPr>
              <a:t>Hypertension et maladies cardiovasculaires suite </a:t>
            </a:r>
            <a:r>
              <a:rPr lang="fr-FR" sz="2400" b="1" i="1" dirty="0" smtClean="0">
                <a:solidFill>
                  <a:schemeClr val="accent1">
                    <a:lumMod val="75000"/>
                  </a:schemeClr>
                </a:solidFill>
              </a:rPr>
              <a:t>à </a:t>
            </a:r>
            <a:r>
              <a:rPr lang="fr-FR" sz="2400" dirty="0">
                <a:solidFill>
                  <a:schemeClr val="accent1">
                    <a:lumMod val="75000"/>
                  </a:schemeClr>
                </a:solidFill>
              </a:rPr>
              <a:t>un travail supplémentaire pour le cœur </a:t>
            </a:r>
            <a:r>
              <a:rPr lang="fr-FR" sz="2400" dirty="0" smtClean="0">
                <a:solidFill>
                  <a:schemeClr val="accent1">
                    <a:lumMod val="75000"/>
                  </a:schemeClr>
                </a:solidFill>
              </a:rPr>
              <a:t>lié </a:t>
            </a:r>
            <a:r>
              <a:rPr lang="fr-FR" sz="2400" dirty="0">
                <a:solidFill>
                  <a:schemeClr val="accent1">
                    <a:lumMod val="75000"/>
                  </a:schemeClr>
                </a:solidFill>
              </a:rPr>
              <a:t>a l’obésité qui peut aboutir à l'insuffisance cardiaque et aux thromboses </a:t>
            </a:r>
            <a:r>
              <a:rPr lang="fr-FR" sz="2400" dirty="0" smtClean="0">
                <a:solidFill>
                  <a:schemeClr val="accent1">
                    <a:lumMod val="75000"/>
                  </a:schemeClr>
                </a:solidFill>
              </a:rPr>
              <a:t>coronaires</a:t>
            </a:r>
            <a:endParaRPr lang="en-GB" sz="2400" dirty="0">
              <a:solidFill>
                <a:schemeClr val="accent1">
                  <a:lumMod val="75000"/>
                </a:schemeClr>
              </a:solidFill>
            </a:endParaRPr>
          </a:p>
          <a:p>
            <a:pPr lvl="1" indent="-457200">
              <a:buFont typeface="Arial" panose="020B0604020202020204" pitchFamily="34" charset="0"/>
              <a:buChar char="•"/>
            </a:pPr>
            <a:r>
              <a:rPr lang="fr-FR" sz="2400" b="1" i="1" dirty="0">
                <a:solidFill>
                  <a:schemeClr val="tx1">
                    <a:lumMod val="75000"/>
                  </a:schemeClr>
                </a:solidFill>
              </a:rPr>
              <a:t>Troubles psychologiques.</a:t>
            </a:r>
            <a:r>
              <a:rPr lang="fr-FR" sz="2400" dirty="0">
                <a:solidFill>
                  <a:schemeClr val="tx1">
                    <a:lumMod val="75000"/>
                  </a:schemeClr>
                </a:solidFill>
              </a:rPr>
              <a:t> La souffrance dépend de l'image sociale et personnelle de l'obésité </a:t>
            </a:r>
            <a:endParaRPr lang="en-GB" sz="2400" dirty="0">
              <a:solidFill>
                <a:schemeClr val="tx1">
                  <a:lumMod val="75000"/>
                </a:schemeClr>
              </a:solidFill>
            </a:endParaRPr>
          </a:p>
        </p:txBody>
      </p:sp>
      <p:sp>
        <p:nvSpPr>
          <p:cNvPr id="5" name="Rectangle 4"/>
          <p:cNvSpPr/>
          <p:nvPr/>
        </p:nvSpPr>
        <p:spPr>
          <a:xfrm>
            <a:off x="4445000" y="1065571"/>
            <a:ext cx="4991100" cy="1384995"/>
          </a:xfrm>
          <a:prstGeom prst="rect">
            <a:avLst/>
          </a:prstGeom>
        </p:spPr>
        <p:txBody>
          <a:bodyPr wrap="square">
            <a:spAutoFit/>
          </a:bodyPr>
          <a:lstStyle/>
          <a:p>
            <a:r>
              <a:rPr lang="fr-FR" sz="2400" b="1" dirty="0" smtClean="0">
                <a:solidFill>
                  <a:schemeClr val="accent6">
                    <a:lumMod val="50000"/>
                  </a:schemeClr>
                </a:solidFill>
              </a:rPr>
              <a:t>Excès </a:t>
            </a:r>
            <a:r>
              <a:rPr lang="fr-FR" sz="2400" b="1" dirty="0">
                <a:solidFill>
                  <a:schemeClr val="accent6">
                    <a:lumMod val="50000"/>
                  </a:schemeClr>
                </a:solidFill>
              </a:rPr>
              <a:t>de graisses corporelle. </a:t>
            </a:r>
            <a:endParaRPr lang="fr-FR" sz="2400" b="1" dirty="0" smtClean="0">
              <a:solidFill>
                <a:schemeClr val="accent6">
                  <a:lumMod val="50000"/>
                </a:schemeClr>
              </a:solidFill>
            </a:endParaRPr>
          </a:p>
          <a:p>
            <a:r>
              <a:rPr lang="fr-FR" sz="2000" b="1" dirty="0" smtClean="0">
                <a:solidFill>
                  <a:schemeClr val="accent6">
                    <a:lumMod val="50000"/>
                  </a:schemeClr>
                </a:solidFill>
              </a:rPr>
              <a:t>Pour </a:t>
            </a:r>
            <a:r>
              <a:rPr lang="fr-FR" sz="2000" b="1" dirty="0">
                <a:solidFill>
                  <a:schemeClr val="accent6">
                    <a:lumMod val="50000"/>
                  </a:schemeClr>
                </a:solidFill>
              </a:rPr>
              <a:t>détecter le surpoids et l’obésité chez un adulte, on peut aussi calculer l'indice de masse corporelle (</a:t>
            </a:r>
            <a:r>
              <a:rPr lang="fr-FR" sz="2000" b="1" dirty="0" err="1">
                <a:solidFill>
                  <a:schemeClr val="accent6">
                    <a:lumMod val="50000"/>
                  </a:schemeClr>
                </a:solidFill>
              </a:rPr>
              <a:t>IMC</a:t>
            </a:r>
            <a:r>
              <a:rPr lang="fr-FR" sz="2000" b="1" dirty="0">
                <a:solidFill>
                  <a:schemeClr val="accent6">
                    <a:lumMod val="50000"/>
                  </a:schemeClr>
                </a:solidFill>
              </a:rPr>
              <a:t>)</a:t>
            </a:r>
            <a:endParaRPr lang="fr-FR" sz="2000" b="1" dirty="0">
              <a:solidFill>
                <a:schemeClr val="accent6">
                  <a:lumMod val="50000"/>
                </a:schemeClr>
              </a:solidFill>
            </a:endParaRPr>
          </a:p>
        </p:txBody>
      </p:sp>
      <p:sp>
        <p:nvSpPr>
          <p:cNvPr id="6" name="Flèche droite à entaille 5"/>
          <p:cNvSpPr/>
          <p:nvPr/>
        </p:nvSpPr>
        <p:spPr>
          <a:xfrm>
            <a:off x="3530600" y="1578402"/>
            <a:ext cx="737964" cy="461665"/>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p:cNvPicPr>
            <a:picLocks noChangeAspect="1"/>
          </p:cNvPicPr>
          <p:nvPr/>
        </p:nvPicPr>
        <p:blipFill rotWithShape="1">
          <a:blip r:embed="rId5">
            <a:extLst>
              <a:ext uri="{28A0092B-C50C-407E-A947-70E740481C1C}">
                <a14:useLocalDpi xmlns:a14="http://schemas.microsoft.com/office/drawing/2010/main" val="0"/>
              </a:ext>
            </a:extLst>
          </a:blip>
          <a:srcRect l="3589" t="7336" r="33032" b="13417"/>
          <a:stretch/>
        </p:blipFill>
        <p:spPr>
          <a:xfrm>
            <a:off x="401918" y="1146839"/>
            <a:ext cx="1510618" cy="1389000"/>
          </a:xfrm>
          <a:prstGeom prst="rect">
            <a:avLst/>
          </a:prstGeom>
        </p:spPr>
      </p:pic>
    </p:spTree>
    <p:extLst>
      <p:ext uri="{BB962C8B-B14F-4D97-AF65-F5344CB8AC3E}">
        <p14:creationId xmlns:p14="http://schemas.microsoft.com/office/powerpoint/2010/main" val="1240460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par>
                          <p:cTn id="28" fill="hold">
                            <p:stCondLst>
                              <p:cond delay="3000"/>
                            </p:stCondLst>
                            <p:childTnLst>
                              <p:par>
                                <p:cTn id="29" presetID="16" presetClass="entr" presetSubtype="21" fill="hold" grpId="0" nodeType="after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animEffect transition="in" filter="barn(inVertical)">
                                      <p:cBhvr>
                                        <p:cTn id="31" dur="500"/>
                                        <p:tgtEl>
                                          <p:spTgt spid="10">
                                            <p:txEl>
                                              <p:pRg st="0" end="0"/>
                                            </p:txEl>
                                          </p:spTgt>
                                        </p:tgtEl>
                                      </p:cBhvr>
                                    </p:animEffect>
                                  </p:childTnLst>
                                </p:cTn>
                              </p:par>
                            </p:childTnLst>
                          </p:cTn>
                        </p:par>
                        <p:par>
                          <p:cTn id="32" fill="hold">
                            <p:stCondLst>
                              <p:cond delay="3500"/>
                            </p:stCondLst>
                            <p:childTnLst>
                              <p:par>
                                <p:cTn id="33" presetID="5" presetClass="entr" presetSubtype="10" fill="hold" nodeType="after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checkerboard(across)">
                                      <p:cBhvr>
                                        <p:cTn id="35" dur="500"/>
                                        <p:tgtEl>
                                          <p:spTgt spid="3">
                                            <p:txEl>
                                              <p:pRg st="0" end="0"/>
                                            </p:txEl>
                                          </p:spTgt>
                                        </p:tgtEl>
                                      </p:cBhvr>
                                    </p:animEffect>
                                  </p:childTnLst>
                                </p:cTn>
                              </p:par>
                            </p:childTnLst>
                          </p:cTn>
                        </p:par>
                        <p:par>
                          <p:cTn id="36" fill="hold">
                            <p:stCondLst>
                              <p:cond delay="4000"/>
                            </p:stCondLst>
                            <p:childTnLst>
                              <p:par>
                                <p:cTn id="37" presetID="5" presetClass="entr" presetSubtype="10" fill="hold" nodeType="afterEffect">
                                  <p:stCondLst>
                                    <p:cond delay="0"/>
                                  </p:stCondLst>
                                  <p:childTnLst>
                                    <p:set>
                                      <p:cBhvr>
                                        <p:cTn id="38" dur="1" fill="hold">
                                          <p:stCondLst>
                                            <p:cond delay="0"/>
                                          </p:stCondLst>
                                        </p:cTn>
                                        <p:tgtEl>
                                          <p:spTgt spid="3">
                                            <p:txEl>
                                              <p:pRg st="1" end="1"/>
                                            </p:txEl>
                                          </p:spTgt>
                                        </p:tgtEl>
                                        <p:attrNameLst>
                                          <p:attrName>style.visibility</p:attrName>
                                        </p:attrNameLst>
                                      </p:cBhvr>
                                      <p:to>
                                        <p:strVal val="visible"/>
                                      </p:to>
                                    </p:set>
                                    <p:animEffect transition="in" filter="checkerboard(across)">
                                      <p:cBhvr>
                                        <p:cTn id="39" dur="500"/>
                                        <p:tgtEl>
                                          <p:spTgt spid="3">
                                            <p:txEl>
                                              <p:pRg st="1" end="1"/>
                                            </p:txEl>
                                          </p:spTgt>
                                        </p:tgtEl>
                                      </p:cBhvr>
                                    </p:animEffect>
                                  </p:childTnLst>
                                </p:cTn>
                              </p:par>
                            </p:childTnLst>
                          </p:cTn>
                        </p:par>
                        <p:par>
                          <p:cTn id="40" fill="hold">
                            <p:stCondLst>
                              <p:cond delay="4500"/>
                            </p:stCondLst>
                            <p:childTnLst>
                              <p:par>
                                <p:cTn id="41" presetID="5" presetClass="entr" presetSubtype="10" fill="hold" nodeType="after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checkerboard(across)">
                                      <p:cBhvr>
                                        <p:cTn id="4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build="p"/>
      <p:bldP spid="2" grpId="0"/>
      <p:bldP spid="5" grpId="0"/>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43</a:t>
            </a:fld>
            <a:endParaRPr lang="fr-FR">
              <a:solidFill>
                <a:srgbClr val="FFFFFF"/>
              </a:solidFill>
            </a:endParaRPr>
          </a:p>
        </p:txBody>
      </p:sp>
      <p:sp>
        <p:nvSpPr>
          <p:cNvPr id="7" name="Espace réservé du numéro de diapositive 3">
            <a:extLst>
              <a:ext uri="{FF2B5EF4-FFF2-40B4-BE49-F238E27FC236}">
                <a16:creationId xmlns:a16="http://schemas.microsoft.com/office/drawing/2014/main" xmlns=""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43</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111929"/>
            <a:ext cx="4787677" cy="461665"/>
          </a:xfrm>
          <a:prstGeom prst="rect">
            <a:avLst/>
          </a:prstGeom>
          <a:noFill/>
        </p:spPr>
        <p:txBody>
          <a:bodyPr wrap="square" rtlCol="0">
            <a:spAutoFit/>
          </a:bodyPr>
          <a:lstStyle/>
          <a:p>
            <a:pPr defTabSz="363538">
              <a:tabLst>
                <a:tab pos="903288" algn="l"/>
                <a:tab pos="1077913" algn="l"/>
              </a:tabLst>
            </a:pPr>
            <a:r>
              <a:rPr lang="fr-FR" sz="2400" b="1" cap="small" dirty="0" smtClean="0">
                <a:solidFill>
                  <a:srgbClr val="FFFFFF"/>
                </a:solidFill>
              </a:rPr>
              <a:t>Éléments </a:t>
            </a:r>
            <a:r>
              <a:rPr lang="fr-FR" sz="2400" b="1" cap="small" dirty="0">
                <a:solidFill>
                  <a:srgbClr val="FFFFFF"/>
                </a:solidFill>
              </a:rPr>
              <a:t>d’une alimentation saine</a:t>
            </a:r>
            <a:endParaRPr lang="fr-FR" sz="2400" b="1" cap="small" dirty="0">
              <a:solidFill>
                <a:srgbClr val="FFFFFF"/>
              </a:solidFill>
            </a:endParaRPr>
          </a:p>
        </p:txBody>
      </p:sp>
      <p:sp>
        <p:nvSpPr>
          <p:cNvPr id="10" name="2 Marcador de contenido"/>
          <p:cNvSpPr>
            <a:spLocks noGrp="1"/>
          </p:cNvSpPr>
          <p:nvPr>
            <p:ph idx="1"/>
          </p:nvPr>
        </p:nvSpPr>
        <p:spPr>
          <a:xfrm>
            <a:off x="266700" y="1151102"/>
            <a:ext cx="7886700" cy="2403076"/>
          </a:xfrm>
        </p:spPr>
        <p:txBody>
          <a:bodyPr>
            <a:noAutofit/>
          </a:bodyPr>
          <a:lstStyle/>
          <a:p>
            <a:pPr marL="0" indent="0">
              <a:buNone/>
            </a:pPr>
            <a:r>
              <a:rPr lang="fr-FR" sz="2000" dirty="0">
                <a:solidFill>
                  <a:schemeClr val="accent4">
                    <a:lumMod val="50000"/>
                  </a:schemeClr>
                </a:solidFill>
              </a:rPr>
              <a:t>Selon l’OMS un régime alimentaire sain chez l’adulte contient : </a:t>
            </a:r>
            <a:endParaRPr lang="en-GB" sz="2000" dirty="0">
              <a:solidFill>
                <a:schemeClr val="accent4">
                  <a:lumMod val="50000"/>
                </a:schemeClr>
              </a:solidFill>
            </a:endParaRPr>
          </a:p>
          <a:p>
            <a:pPr marL="266700" lvl="1" indent="-177800">
              <a:buFont typeface="Wingdings" panose="05000000000000000000" pitchFamily="2" charset="2"/>
              <a:buChar char="§"/>
            </a:pPr>
            <a:r>
              <a:rPr lang="fr-FR" sz="1800" dirty="0">
                <a:solidFill>
                  <a:schemeClr val="tx1">
                    <a:lumMod val="75000"/>
                  </a:schemeClr>
                </a:solidFill>
              </a:rPr>
              <a:t>Fruits, légumes et  céréales entières non transformées</a:t>
            </a:r>
            <a:endParaRPr lang="en-GB" sz="1800" dirty="0">
              <a:solidFill>
                <a:schemeClr val="tx1">
                  <a:lumMod val="75000"/>
                </a:schemeClr>
              </a:solidFill>
            </a:endParaRPr>
          </a:p>
          <a:p>
            <a:pPr marL="266700" lvl="1" indent="-177800">
              <a:buFont typeface="Wingdings" panose="05000000000000000000" pitchFamily="2" charset="2"/>
              <a:buChar char="§"/>
            </a:pPr>
            <a:r>
              <a:rPr lang="fr-FR" sz="1800" dirty="0">
                <a:solidFill>
                  <a:schemeClr val="accent6">
                    <a:lumMod val="50000"/>
                  </a:schemeClr>
                </a:solidFill>
              </a:rPr>
              <a:t>Au moins </a:t>
            </a:r>
            <a:r>
              <a:rPr lang="fr-FR" sz="1800" dirty="0" smtClean="0">
                <a:solidFill>
                  <a:schemeClr val="accent6">
                    <a:lumMod val="50000"/>
                  </a:schemeClr>
                </a:solidFill>
              </a:rPr>
              <a:t>400 g </a:t>
            </a:r>
            <a:r>
              <a:rPr lang="fr-FR" sz="1800" dirty="0">
                <a:solidFill>
                  <a:schemeClr val="accent6">
                    <a:lumMod val="50000"/>
                  </a:schemeClr>
                </a:solidFill>
              </a:rPr>
              <a:t>de fruits et légumes par </a:t>
            </a:r>
            <a:r>
              <a:rPr lang="fr-FR" sz="1800" dirty="0" smtClean="0">
                <a:solidFill>
                  <a:schemeClr val="accent6">
                    <a:lumMod val="50000"/>
                  </a:schemeClr>
                </a:solidFill>
              </a:rPr>
              <a:t>jour </a:t>
            </a:r>
            <a:endParaRPr lang="fr-FR" sz="1800" dirty="0">
              <a:solidFill>
                <a:schemeClr val="accent6">
                  <a:lumMod val="50000"/>
                </a:schemeClr>
              </a:solidFill>
            </a:endParaRPr>
          </a:p>
          <a:p>
            <a:pPr marL="266700" lvl="1" indent="-177800">
              <a:buFont typeface="Wingdings" panose="05000000000000000000" pitchFamily="2" charset="2"/>
              <a:buChar char="§"/>
            </a:pPr>
            <a:r>
              <a:rPr lang="fr-FR" sz="1800" dirty="0">
                <a:solidFill>
                  <a:srgbClr val="0070C0"/>
                </a:solidFill>
              </a:rPr>
              <a:t>Moins de 10% de l’énergie totale doit provenir des sucres libres</a:t>
            </a:r>
            <a:endParaRPr lang="en-GB" sz="1800" dirty="0">
              <a:solidFill>
                <a:srgbClr val="0070C0"/>
              </a:solidFill>
            </a:endParaRPr>
          </a:p>
          <a:p>
            <a:pPr marL="266700" lvl="1" indent="-177800">
              <a:buFont typeface="Wingdings" panose="05000000000000000000" pitchFamily="2" charset="2"/>
              <a:buChar char="§"/>
            </a:pPr>
            <a:r>
              <a:rPr lang="fr-FR" sz="1800" dirty="0">
                <a:solidFill>
                  <a:schemeClr val="accent2">
                    <a:lumMod val="50000"/>
                  </a:schemeClr>
                </a:solidFill>
              </a:rPr>
              <a:t>Moins de 30% de l’énergie totale doit provenir des matières grasses</a:t>
            </a:r>
            <a:endParaRPr lang="en-GB" sz="1800" dirty="0">
              <a:solidFill>
                <a:schemeClr val="accent2">
                  <a:lumMod val="50000"/>
                </a:schemeClr>
              </a:solidFill>
            </a:endParaRPr>
          </a:p>
          <a:p>
            <a:pPr marL="266700" lvl="1" indent="-177800">
              <a:buFont typeface="Wingdings" panose="05000000000000000000" pitchFamily="2" charset="2"/>
              <a:buChar char="§"/>
            </a:pPr>
            <a:r>
              <a:rPr lang="fr-FR" sz="1800" dirty="0">
                <a:solidFill>
                  <a:schemeClr val="tx2">
                    <a:lumMod val="50000"/>
                  </a:schemeClr>
                </a:solidFill>
              </a:rPr>
              <a:t>Moins de 5 g par jour de sel adéquatement iodé (équivalent d’une cuillerée à café) </a:t>
            </a:r>
            <a:endParaRPr lang="en-GB" sz="1800" dirty="0">
              <a:solidFill>
                <a:schemeClr val="tx2">
                  <a:lumMod val="50000"/>
                </a:schemeClr>
              </a:solidFill>
            </a:endParaRPr>
          </a:p>
        </p:txBody>
      </p:sp>
      <p:sp>
        <p:nvSpPr>
          <p:cNvPr id="2" name="Rectangle 1"/>
          <p:cNvSpPr/>
          <p:nvPr/>
        </p:nvSpPr>
        <p:spPr>
          <a:xfrm>
            <a:off x="266700" y="3569952"/>
            <a:ext cx="4572000" cy="1015663"/>
          </a:xfrm>
          <a:prstGeom prst="rect">
            <a:avLst/>
          </a:prstGeom>
        </p:spPr>
        <p:txBody>
          <a:bodyPr>
            <a:spAutoFit/>
          </a:bodyPr>
          <a:lstStyle/>
          <a:p>
            <a:r>
              <a:rPr lang="fr-FR" sz="2000" dirty="0">
                <a:solidFill>
                  <a:schemeClr val="accent3">
                    <a:lumMod val="50000"/>
                  </a:schemeClr>
                </a:solidFill>
              </a:rPr>
              <a:t>La promotion de l’alimentation saine doit être associée a la pratique de l’exercice physique régulier </a:t>
            </a:r>
          </a:p>
        </p:txBody>
      </p:sp>
      <p:sp>
        <p:nvSpPr>
          <p:cNvPr id="3" name="Rectangle 2"/>
          <p:cNvSpPr/>
          <p:nvPr/>
        </p:nvSpPr>
        <p:spPr>
          <a:xfrm>
            <a:off x="266700" y="4722336"/>
            <a:ext cx="4914900" cy="1631216"/>
          </a:xfrm>
          <a:prstGeom prst="rect">
            <a:avLst/>
          </a:prstGeom>
        </p:spPr>
        <p:txBody>
          <a:bodyPr wrap="square">
            <a:spAutoFit/>
          </a:bodyPr>
          <a:lstStyle/>
          <a:p>
            <a:r>
              <a:rPr lang="fr-FR" sz="2000" dirty="0">
                <a:solidFill>
                  <a:schemeClr val="accent1">
                    <a:lumMod val="75000"/>
                  </a:schemeClr>
                </a:solidFill>
              </a:rPr>
              <a:t>Les conseils d’une alimentation saine chez le nourrisson et le jeune enfant sont les mêmes que chez l’adulte mais les éléments décrits dans le chapitre </a:t>
            </a:r>
            <a:r>
              <a:rPr lang="fr-FR" sz="2000" dirty="0" err="1">
                <a:solidFill>
                  <a:schemeClr val="accent1">
                    <a:lumMod val="75000"/>
                  </a:schemeClr>
                </a:solidFill>
              </a:rPr>
              <a:t>ANJE</a:t>
            </a:r>
            <a:r>
              <a:rPr lang="fr-FR" sz="2000" dirty="0">
                <a:solidFill>
                  <a:schemeClr val="accent1">
                    <a:lumMod val="75000"/>
                  </a:schemeClr>
                </a:solidFill>
              </a:rPr>
              <a:t> sont également </a:t>
            </a:r>
            <a:r>
              <a:rPr lang="fr-FR" sz="2000" dirty="0" smtClean="0">
                <a:solidFill>
                  <a:schemeClr val="accent1">
                    <a:lumMod val="75000"/>
                  </a:schemeClr>
                </a:solidFill>
              </a:rPr>
              <a:t>importants</a:t>
            </a:r>
            <a:endParaRPr lang="en-GB" sz="2000" b="1" dirty="0">
              <a:solidFill>
                <a:schemeClr val="accent1">
                  <a:lumMod val="75000"/>
                </a:schemeClr>
              </a:solidFill>
            </a:endParaRPr>
          </a:p>
        </p:txBody>
      </p:sp>
      <p:pic>
        <p:nvPicPr>
          <p:cNvPr id="5" name="Imag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4100" y="3260988"/>
            <a:ext cx="3225600" cy="1440000"/>
          </a:xfrm>
          <a:prstGeom prst="rect">
            <a:avLst/>
          </a:prstGeom>
        </p:spPr>
      </p:pic>
      <p:pic>
        <p:nvPicPr>
          <p:cNvPr id="6" name="Image 5"/>
          <p:cNvPicPr>
            <a:picLocks noChangeAspect="1"/>
          </p:cNvPicPr>
          <p:nvPr/>
        </p:nvPicPr>
        <p:blipFill rotWithShape="1">
          <a:blip r:embed="rId6">
            <a:extLst>
              <a:ext uri="{28A0092B-C50C-407E-A947-70E740481C1C}">
                <a14:useLocalDpi xmlns:a14="http://schemas.microsoft.com/office/drawing/2010/main" val="0"/>
              </a:ext>
            </a:extLst>
          </a:blip>
          <a:srcRect t="35277" r="3467"/>
          <a:stretch/>
        </p:blipFill>
        <p:spPr>
          <a:xfrm>
            <a:off x="5331095" y="4781396"/>
            <a:ext cx="3222356" cy="1440000"/>
          </a:xfrm>
          <a:prstGeom prst="rect">
            <a:avLst/>
          </a:prstGeom>
        </p:spPr>
      </p:pic>
    </p:spTree>
    <p:extLst>
      <p:ext uri="{BB962C8B-B14F-4D97-AF65-F5344CB8AC3E}">
        <p14:creationId xmlns:p14="http://schemas.microsoft.com/office/powerpoint/2010/main" val="117856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5" presetClass="entr" presetSubtype="10" fill="hold"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checkerboard(across)">
                                      <p:cBhvr>
                                        <p:cTn id="15" dur="500"/>
                                        <p:tgtEl>
                                          <p:spTgt spid="10">
                                            <p:txEl>
                                              <p:pRg st="0" end="0"/>
                                            </p:txEl>
                                          </p:spTgt>
                                        </p:tgtEl>
                                      </p:cBhvr>
                                    </p:animEffect>
                                  </p:childTnLst>
                                </p:cTn>
                              </p:par>
                            </p:childTnLst>
                          </p:cTn>
                        </p:par>
                        <p:par>
                          <p:cTn id="16" fill="hold">
                            <p:stCondLst>
                              <p:cond delay="1500"/>
                            </p:stCondLst>
                            <p:childTnLst>
                              <p:par>
                                <p:cTn id="17" presetID="5" presetClass="entr" presetSubtype="10" fill="hold" nodeType="after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Effect transition="in" filter="checkerboard(across)">
                                      <p:cBhvr>
                                        <p:cTn id="19" dur="500"/>
                                        <p:tgtEl>
                                          <p:spTgt spid="10">
                                            <p:txEl>
                                              <p:pRg st="1" end="1"/>
                                            </p:txEl>
                                          </p:spTgt>
                                        </p:tgtEl>
                                      </p:cBhvr>
                                    </p:animEffect>
                                  </p:childTnLst>
                                </p:cTn>
                              </p:par>
                            </p:childTnLst>
                          </p:cTn>
                        </p:par>
                        <p:par>
                          <p:cTn id="20" fill="hold">
                            <p:stCondLst>
                              <p:cond delay="2000"/>
                            </p:stCondLst>
                            <p:childTnLst>
                              <p:par>
                                <p:cTn id="21" presetID="5" presetClass="entr" presetSubtype="10" fill="hold" nodeType="after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animEffect transition="in" filter="checkerboard(across)">
                                      <p:cBhvr>
                                        <p:cTn id="23" dur="500"/>
                                        <p:tgtEl>
                                          <p:spTgt spid="10">
                                            <p:txEl>
                                              <p:pRg st="2" end="2"/>
                                            </p:txEl>
                                          </p:spTgt>
                                        </p:tgtEl>
                                      </p:cBhvr>
                                    </p:animEffect>
                                  </p:childTnLst>
                                </p:cTn>
                              </p:par>
                            </p:childTnLst>
                          </p:cTn>
                        </p:par>
                        <p:par>
                          <p:cTn id="24" fill="hold">
                            <p:stCondLst>
                              <p:cond delay="2500"/>
                            </p:stCondLst>
                            <p:childTnLst>
                              <p:par>
                                <p:cTn id="25" presetID="5" presetClass="entr" presetSubtype="10" fill="hold" nodeType="after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checkerboard(across)">
                                      <p:cBhvr>
                                        <p:cTn id="27" dur="500"/>
                                        <p:tgtEl>
                                          <p:spTgt spid="10">
                                            <p:txEl>
                                              <p:pRg st="3" end="3"/>
                                            </p:txEl>
                                          </p:spTgt>
                                        </p:tgtEl>
                                      </p:cBhvr>
                                    </p:animEffect>
                                  </p:childTnLst>
                                </p:cTn>
                              </p:par>
                            </p:childTnLst>
                          </p:cTn>
                        </p:par>
                        <p:par>
                          <p:cTn id="28" fill="hold">
                            <p:stCondLst>
                              <p:cond delay="3000"/>
                            </p:stCondLst>
                            <p:childTnLst>
                              <p:par>
                                <p:cTn id="29" presetID="5" presetClass="entr" presetSubtype="10" fill="hold" nodeType="after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animEffect transition="in" filter="checkerboard(across)">
                                      <p:cBhvr>
                                        <p:cTn id="31" dur="500"/>
                                        <p:tgtEl>
                                          <p:spTgt spid="10">
                                            <p:txEl>
                                              <p:pRg st="4" end="4"/>
                                            </p:txEl>
                                          </p:spTgt>
                                        </p:tgtEl>
                                      </p:cBhvr>
                                    </p:animEffect>
                                  </p:childTnLst>
                                </p:cTn>
                              </p:par>
                            </p:childTnLst>
                          </p:cTn>
                        </p:par>
                        <p:par>
                          <p:cTn id="32" fill="hold">
                            <p:stCondLst>
                              <p:cond delay="3500"/>
                            </p:stCondLst>
                            <p:childTnLst>
                              <p:par>
                                <p:cTn id="33" presetID="5" presetClass="entr" presetSubtype="10" fill="hold" nodeType="afterEffect">
                                  <p:stCondLst>
                                    <p:cond delay="0"/>
                                  </p:stCondLst>
                                  <p:childTnLst>
                                    <p:set>
                                      <p:cBhvr>
                                        <p:cTn id="34" dur="1" fill="hold">
                                          <p:stCondLst>
                                            <p:cond delay="0"/>
                                          </p:stCondLst>
                                        </p:cTn>
                                        <p:tgtEl>
                                          <p:spTgt spid="10">
                                            <p:txEl>
                                              <p:pRg st="5" end="5"/>
                                            </p:txEl>
                                          </p:spTgt>
                                        </p:tgtEl>
                                        <p:attrNameLst>
                                          <p:attrName>style.visibility</p:attrName>
                                        </p:attrNameLst>
                                      </p:cBhvr>
                                      <p:to>
                                        <p:strVal val="visible"/>
                                      </p:to>
                                    </p:set>
                                    <p:animEffect transition="in" filter="checkerboard(across)">
                                      <p:cBhvr>
                                        <p:cTn id="35" dur="500"/>
                                        <p:tgtEl>
                                          <p:spTgt spid="10">
                                            <p:txEl>
                                              <p:pRg st="5" end="5"/>
                                            </p:txEl>
                                          </p:spTgt>
                                        </p:tgtEl>
                                      </p:cBhvr>
                                    </p:animEffect>
                                  </p:childTnLst>
                                </p:cTn>
                              </p:par>
                            </p:childTnLst>
                          </p:cTn>
                        </p:par>
                        <p:par>
                          <p:cTn id="36" fill="hold">
                            <p:stCondLst>
                              <p:cond delay="4000"/>
                            </p:stCondLst>
                            <p:childTnLst>
                              <p:par>
                                <p:cTn id="37" presetID="9" presetClass="entr" presetSubtype="0"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dissolve">
                                      <p:cBhvr>
                                        <p:cTn id="39" dur="500"/>
                                        <p:tgtEl>
                                          <p:spTgt spid="5"/>
                                        </p:tgtEl>
                                      </p:cBhvr>
                                    </p:animEffect>
                                  </p:childTnLst>
                                </p:cTn>
                              </p:par>
                            </p:childTnLst>
                          </p:cTn>
                        </p:par>
                        <p:par>
                          <p:cTn id="40" fill="hold">
                            <p:stCondLst>
                              <p:cond delay="4500"/>
                            </p:stCondLst>
                            <p:childTnLst>
                              <p:par>
                                <p:cTn id="41" presetID="9" presetClass="entr" presetSubtype="0" fill="hold"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dissolve">
                                      <p:cBhvr>
                                        <p:cTn id="43" dur="500"/>
                                        <p:tgtEl>
                                          <p:spTgt spid="6"/>
                                        </p:tgtEl>
                                      </p:cBhvr>
                                    </p:animEffect>
                                  </p:childTnLst>
                                </p:cTn>
                              </p:par>
                            </p:childTnLst>
                          </p:cTn>
                        </p:par>
                        <p:par>
                          <p:cTn id="44" fill="hold">
                            <p:stCondLst>
                              <p:cond delay="5000"/>
                            </p:stCondLst>
                            <p:childTnLst>
                              <p:par>
                                <p:cTn id="45" presetID="22" presetClass="entr" presetSubtype="8" fill="hold" nodeType="after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animEffect transition="in" filter="wipe(left)">
                                      <p:cBhvr>
                                        <p:cTn id="47" dur="500"/>
                                        <p:tgtEl>
                                          <p:spTgt spid="2">
                                            <p:txEl>
                                              <p:pRg st="0" end="0"/>
                                            </p:txEl>
                                          </p:spTgt>
                                        </p:tgtEl>
                                      </p:cBhvr>
                                    </p:animEffect>
                                  </p:childTnLst>
                                </p:cTn>
                              </p:par>
                            </p:childTnLst>
                          </p:cTn>
                        </p:par>
                        <p:par>
                          <p:cTn id="48" fill="hold">
                            <p:stCondLst>
                              <p:cond delay="5500"/>
                            </p:stCondLst>
                            <p:childTnLst>
                              <p:par>
                                <p:cTn id="49" presetID="22" presetClass="entr" presetSubtype="8" fill="hold" nodeType="afterEffect">
                                  <p:stCondLst>
                                    <p:cond delay="0"/>
                                  </p:stCondLst>
                                  <p:childTnLst>
                                    <p:set>
                                      <p:cBhvr>
                                        <p:cTn id="50" dur="1" fill="hold">
                                          <p:stCondLst>
                                            <p:cond delay="0"/>
                                          </p:stCondLst>
                                        </p:cTn>
                                        <p:tgtEl>
                                          <p:spTgt spid="3">
                                            <p:txEl>
                                              <p:pRg st="0" end="0"/>
                                            </p:txEl>
                                          </p:spTgt>
                                        </p:tgtEl>
                                        <p:attrNameLst>
                                          <p:attrName>style.visibility</p:attrName>
                                        </p:attrNameLst>
                                      </p:cBhvr>
                                      <p:to>
                                        <p:strVal val="visible"/>
                                      </p:to>
                                    </p:set>
                                    <p:animEffect transition="in" filter="wipe(left)">
                                      <p:cBhvr>
                                        <p:cTn id="5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44</a:t>
            </a:fld>
            <a:endParaRPr lang="fr-FR">
              <a:solidFill>
                <a:srgbClr val="FFFFFF"/>
              </a:solidFill>
            </a:endParaRPr>
          </a:p>
        </p:txBody>
      </p:sp>
      <p:sp>
        <p:nvSpPr>
          <p:cNvPr id="7" name="Espace réservé du numéro de diapositive 3">
            <a:extLst>
              <a:ext uri="{FF2B5EF4-FFF2-40B4-BE49-F238E27FC236}">
                <a16:creationId xmlns:a16="http://schemas.microsoft.com/office/drawing/2014/main" xmlns=""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44</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92879"/>
            <a:ext cx="4787677" cy="523220"/>
          </a:xfrm>
          <a:prstGeom prst="rect">
            <a:avLst/>
          </a:prstGeom>
          <a:noFill/>
        </p:spPr>
        <p:txBody>
          <a:bodyPr wrap="square" rtlCol="0">
            <a:spAutoFit/>
          </a:bodyPr>
          <a:lstStyle/>
          <a:p>
            <a:pPr defTabSz="363538">
              <a:tabLst>
                <a:tab pos="903288" algn="l"/>
                <a:tab pos="1077913" algn="l"/>
              </a:tabLst>
            </a:pPr>
            <a:r>
              <a:rPr lang="fr-FR" sz="2800" b="1" cap="small" dirty="0">
                <a:solidFill>
                  <a:srgbClr val="FFFFFF"/>
                </a:solidFill>
              </a:rPr>
              <a:t>Distributions </a:t>
            </a:r>
            <a:r>
              <a:rPr lang="fr-FR" sz="2800" b="1" cap="small" dirty="0" err="1">
                <a:solidFill>
                  <a:srgbClr val="FFFFFF"/>
                </a:solidFill>
              </a:rPr>
              <a:t>blanket</a:t>
            </a:r>
            <a:endParaRPr lang="fr-FR" sz="2800" b="1" cap="small" dirty="0">
              <a:solidFill>
                <a:srgbClr val="FFFFFF"/>
              </a:solidFill>
            </a:endParaRPr>
          </a:p>
        </p:txBody>
      </p:sp>
      <p:sp>
        <p:nvSpPr>
          <p:cNvPr id="10" name="Content Placeholder 4">
            <a:extLst>
              <a:ext uri="{FF2B5EF4-FFF2-40B4-BE49-F238E27FC236}">
                <a16:creationId xmlns:a16="http://schemas.microsoft.com/office/drawing/2014/main" xmlns="" id="{87B03909-AC43-764B-848C-3A50E4B42070}"/>
              </a:ext>
            </a:extLst>
          </p:cNvPr>
          <p:cNvSpPr>
            <a:spLocks noGrp="1"/>
          </p:cNvSpPr>
          <p:nvPr>
            <p:ph idx="1"/>
          </p:nvPr>
        </p:nvSpPr>
        <p:spPr>
          <a:xfrm>
            <a:off x="357980" y="1389893"/>
            <a:ext cx="8651875" cy="807207"/>
          </a:xfrm>
        </p:spPr>
        <p:txBody>
          <a:bodyPr>
            <a:normAutofit lnSpcReduction="10000"/>
          </a:bodyPr>
          <a:lstStyle/>
          <a:p>
            <a:pPr marL="0" indent="0">
              <a:buNone/>
            </a:pPr>
            <a:r>
              <a:rPr lang="fr-FR" sz="2400" dirty="0">
                <a:solidFill>
                  <a:schemeClr val="tx1">
                    <a:lumMod val="75000"/>
                  </a:schemeClr>
                </a:solidFill>
              </a:rPr>
              <a:t>Distributions généralisées (ou </a:t>
            </a:r>
            <a:r>
              <a:rPr lang="fr-FR" sz="2400" dirty="0" err="1">
                <a:solidFill>
                  <a:schemeClr val="tx1">
                    <a:lumMod val="75000"/>
                  </a:schemeClr>
                </a:solidFill>
              </a:rPr>
              <a:t>Blanket</a:t>
            </a:r>
            <a:r>
              <a:rPr lang="fr-FR" sz="2400" dirty="0">
                <a:solidFill>
                  <a:schemeClr val="tx1">
                    <a:lumMod val="75000"/>
                  </a:schemeClr>
                </a:solidFill>
              </a:rPr>
              <a:t>) en période de soudure ou pendant une crise aiguë (urgences</a:t>
            </a:r>
            <a:r>
              <a:rPr lang="fr-FR" sz="2400" dirty="0" smtClean="0">
                <a:solidFill>
                  <a:schemeClr val="tx1">
                    <a:lumMod val="75000"/>
                  </a:schemeClr>
                </a:solidFill>
              </a:rPr>
              <a:t>)</a:t>
            </a:r>
            <a:endParaRPr lang="fr-FR" sz="2400" dirty="0">
              <a:solidFill>
                <a:schemeClr val="tx1">
                  <a:lumMod val="75000"/>
                </a:schemeClr>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9705" y="2617068"/>
            <a:ext cx="5010150" cy="3340100"/>
          </a:xfrm>
          <a:prstGeom prst="rect">
            <a:avLst/>
          </a:prstGeom>
        </p:spPr>
      </p:pic>
      <p:sp>
        <p:nvSpPr>
          <p:cNvPr id="3" name="Rectangle 2"/>
          <p:cNvSpPr/>
          <p:nvPr/>
        </p:nvSpPr>
        <p:spPr>
          <a:xfrm>
            <a:off x="638628" y="5044193"/>
            <a:ext cx="3222171" cy="923330"/>
          </a:xfrm>
          <a:prstGeom prst="rect">
            <a:avLst/>
          </a:prstGeom>
        </p:spPr>
        <p:txBody>
          <a:bodyPr wrap="square">
            <a:spAutoFit/>
          </a:bodyPr>
          <a:lstStyle/>
          <a:p>
            <a:r>
              <a:rPr lang="fr-FR" i="1" dirty="0">
                <a:solidFill>
                  <a:schemeClr val="accent4">
                    <a:lumMod val="75000"/>
                  </a:schemeClr>
                </a:solidFill>
              </a:rPr>
              <a:t>Cibles: enfants de 6 à 23 mois et femmes enceintes  </a:t>
            </a:r>
            <a:r>
              <a:rPr lang="fr-FR" i="1" dirty="0" smtClean="0">
                <a:solidFill>
                  <a:schemeClr val="accent4">
                    <a:lumMod val="75000"/>
                  </a:schemeClr>
                </a:solidFill>
              </a:rPr>
              <a:t>et/ou </a:t>
            </a:r>
            <a:r>
              <a:rPr lang="fr-FR" i="1" dirty="0">
                <a:solidFill>
                  <a:schemeClr val="accent4">
                    <a:lumMod val="75000"/>
                  </a:schemeClr>
                </a:solidFill>
              </a:rPr>
              <a:t>allaitantes </a:t>
            </a:r>
            <a:endParaRPr lang="fr-FR" i="1" dirty="0">
              <a:solidFill>
                <a:schemeClr val="accent4">
                  <a:lumMod val="75000"/>
                </a:schemeClr>
              </a:solidFill>
            </a:endParaRPr>
          </a:p>
        </p:txBody>
      </p:sp>
      <p:sp>
        <p:nvSpPr>
          <p:cNvPr id="5" name="Rectangle 4"/>
          <p:cNvSpPr/>
          <p:nvPr/>
        </p:nvSpPr>
        <p:spPr>
          <a:xfrm>
            <a:off x="357980" y="2470374"/>
            <a:ext cx="3641726" cy="2554545"/>
          </a:xfrm>
          <a:prstGeom prst="rect">
            <a:avLst/>
          </a:prstGeom>
        </p:spPr>
        <p:txBody>
          <a:bodyPr wrap="square">
            <a:spAutoFit/>
          </a:bodyPr>
          <a:lstStyle/>
          <a:p>
            <a:pPr marL="177800" lvl="1" indent="-177800">
              <a:buFont typeface="Arial" panose="020B0604020202020204" pitchFamily="34" charset="0"/>
              <a:buChar char="•"/>
            </a:pPr>
            <a:r>
              <a:rPr lang="fr-FR" sz="2000" dirty="0">
                <a:solidFill>
                  <a:schemeClr val="accent1">
                    <a:lumMod val="50000"/>
                  </a:schemeClr>
                </a:solidFill>
              </a:rPr>
              <a:t>Prévenir la dégradation de l’état nutritionnel des populations les plus vulnérables en périodes de stress ou de crise</a:t>
            </a:r>
          </a:p>
          <a:p>
            <a:pPr marL="177800" lvl="1" indent="-177800">
              <a:buFont typeface="Arial" panose="020B0604020202020204" pitchFamily="34" charset="0"/>
              <a:buChar char="•"/>
            </a:pPr>
            <a:r>
              <a:rPr lang="fr-FR" sz="2000" dirty="0">
                <a:solidFill>
                  <a:schemeClr val="accent6">
                    <a:lumMod val="50000"/>
                  </a:schemeClr>
                </a:solidFill>
              </a:rPr>
              <a:t>Prévenir l’augmentation des nombres d’enfants MAM et MAS durant ces périodes</a:t>
            </a:r>
            <a:endParaRPr lang="fr-FR" sz="2000" dirty="0">
              <a:solidFill>
                <a:schemeClr val="accent6">
                  <a:lumMod val="50000"/>
                </a:schemeClr>
              </a:solidFill>
            </a:endParaRPr>
          </a:p>
        </p:txBody>
      </p:sp>
    </p:spTree>
    <p:extLst>
      <p:ext uri="{BB962C8B-B14F-4D97-AF65-F5344CB8AC3E}">
        <p14:creationId xmlns:p14="http://schemas.microsoft.com/office/powerpoint/2010/main" val="1559968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9" dur="500"/>
                                        <p:tgtEl>
                                          <p:spTgt spid="10">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wipe(left)">
                                      <p:cBhvr>
                                        <p:cTn id="23" dur="500"/>
                                        <p:tgtEl>
                                          <p:spTgt spid="5">
                                            <p:txEl>
                                              <p:pRg st="0" end="0"/>
                                            </p:txEl>
                                          </p:spTgt>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wipe(left)">
                                      <p:cBhvr>
                                        <p:cTn id="27" dur="500"/>
                                        <p:tgtEl>
                                          <p:spTgt spid="5">
                                            <p:txEl>
                                              <p:pRg st="1" end="1"/>
                                            </p:txEl>
                                          </p:spTgt>
                                        </p:tgtEl>
                                      </p:cBhvr>
                                    </p:animEffect>
                                  </p:childTnLst>
                                </p:cTn>
                              </p:par>
                            </p:childTnLst>
                          </p:cTn>
                        </p:par>
                        <p:par>
                          <p:cTn id="28" fill="hold">
                            <p:stCondLst>
                              <p:cond delay="3000"/>
                            </p:stCondLst>
                            <p:childTnLst>
                              <p:par>
                                <p:cTn id="29" presetID="14" presetClass="entr" presetSubtype="10"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randombar(horizontal)">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build="p"/>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45</a:t>
            </a:fld>
            <a:endParaRPr lang="fr-FR">
              <a:solidFill>
                <a:srgbClr val="FFFFFF"/>
              </a:solidFill>
            </a:endParaRPr>
          </a:p>
        </p:txBody>
      </p:sp>
      <p:sp>
        <p:nvSpPr>
          <p:cNvPr id="7" name="Espace réservé du numéro de diapositive 3">
            <a:extLst>
              <a:ext uri="{FF2B5EF4-FFF2-40B4-BE49-F238E27FC236}">
                <a16:creationId xmlns:a16="http://schemas.microsoft.com/office/drawing/2014/main" xmlns=""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45</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34121"/>
            <a:ext cx="4787677" cy="830997"/>
          </a:xfrm>
          <a:prstGeom prst="rect">
            <a:avLst/>
          </a:prstGeom>
          <a:noFill/>
        </p:spPr>
        <p:txBody>
          <a:bodyPr wrap="square" rtlCol="0">
            <a:spAutoFit/>
          </a:bodyPr>
          <a:lstStyle/>
          <a:p>
            <a:pPr defTabSz="363538">
              <a:tabLst>
                <a:tab pos="903288" algn="l"/>
                <a:tab pos="1077913" algn="l"/>
              </a:tabLst>
            </a:pPr>
            <a:r>
              <a:rPr lang="fr-FR" sz="2400" b="1" cap="small" dirty="0">
                <a:solidFill>
                  <a:srgbClr val="FFFFFF"/>
                </a:solidFill>
              </a:rPr>
              <a:t>Communication et mobilisation sociale</a:t>
            </a:r>
            <a:endParaRPr lang="fr-FR" sz="2400" b="1" cap="small" dirty="0">
              <a:solidFill>
                <a:srgbClr val="FFFFFF"/>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0000" y="1145117"/>
            <a:ext cx="7654925" cy="5103283"/>
          </a:xfrm>
          <a:prstGeom prst="rect">
            <a:avLst/>
          </a:prstGeom>
        </p:spPr>
      </p:pic>
      <p:sp>
        <p:nvSpPr>
          <p:cNvPr id="11" name="Title 1"/>
          <p:cNvSpPr>
            <a:spLocks noGrp="1"/>
          </p:cNvSpPr>
          <p:nvPr>
            <p:ph type="title"/>
          </p:nvPr>
        </p:nvSpPr>
        <p:spPr>
          <a:xfrm>
            <a:off x="1323404" y="4940300"/>
            <a:ext cx="7210996" cy="1117599"/>
          </a:xfrm>
        </p:spPr>
        <p:txBody>
          <a:bodyPr>
            <a:noAutofit/>
          </a:bodyPr>
          <a:lstStyle/>
          <a:p>
            <a:pPr algn="l"/>
            <a:r>
              <a:rPr lang="fr-FR" sz="2800" dirty="0">
                <a:solidFill>
                  <a:schemeClr val="bg1"/>
                </a:solidFill>
              </a:rPr>
              <a:t>Éducation pour la santé et la nutrition, changement de comportements </a:t>
            </a:r>
          </a:p>
        </p:txBody>
      </p:sp>
    </p:spTree>
    <p:extLst>
      <p:ext uri="{BB962C8B-B14F-4D97-AF65-F5344CB8AC3E}">
        <p14:creationId xmlns:p14="http://schemas.microsoft.com/office/powerpoint/2010/main" val="1401158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46</a:t>
            </a:fld>
            <a:endParaRPr lang="fr-FR">
              <a:solidFill>
                <a:srgbClr val="FFFFFF"/>
              </a:solidFill>
            </a:endParaRPr>
          </a:p>
        </p:txBody>
      </p:sp>
      <p:sp>
        <p:nvSpPr>
          <p:cNvPr id="7" name="Espace réservé du numéro de diapositive 3">
            <a:extLst>
              <a:ext uri="{FF2B5EF4-FFF2-40B4-BE49-F238E27FC236}">
                <a16:creationId xmlns:a16="http://schemas.microsoft.com/office/drawing/2014/main" xmlns=""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46</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16679"/>
            <a:ext cx="4787677" cy="707886"/>
          </a:xfrm>
          <a:prstGeom prst="rect">
            <a:avLst/>
          </a:prstGeom>
          <a:noFill/>
        </p:spPr>
        <p:txBody>
          <a:bodyPr wrap="square" rtlCol="0">
            <a:spAutoFit/>
          </a:bodyPr>
          <a:lstStyle/>
          <a:p>
            <a:pPr defTabSz="363538">
              <a:tabLst>
                <a:tab pos="903288" algn="l"/>
                <a:tab pos="1077913" algn="l"/>
              </a:tabLst>
            </a:pPr>
            <a:r>
              <a:rPr lang="fr-FR" sz="2000" b="1" cap="small" dirty="0">
                <a:solidFill>
                  <a:srgbClr val="FFFFFF"/>
                </a:solidFill>
              </a:rPr>
              <a:t>Communication et mobilisation </a:t>
            </a:r>
            <a:r>
              <a:rPr lang="fr-FR" sz="2000" b="1" cap="small" dirty="0" smtClean="0">
                <a:solidFill>
                  <a:srgbClr val="FFFFFF"/>
                </a:solidFill>
              </a:rPr>
              <a:t>sociale : Quelques définitions</a:t>
            </a:r>
            <a:endParaRPr lang="fr-FR" sz="2000" b="1" cap="small" dirty="0">
              <a:solidFill>
                <a:srgbClr val="FFFFFF"/>
              </a:solidFill>
            </a:endParaRPr>
          </a:p>
        </p:txBody>
      </p:sp>
      <p:sp>
        <p:nvSpPr>
          <p:cNvPr id="10" name="Content Placeholder 2"/>
          <p:cNvSpPr>
            <a:spLocks noGrp="1"/>
          </p:cNvSpPr>
          <p:nvPr>
            <p:ph idx="1"/>
          </p:nvPr>
        </p:nvSpPr>
        <p:spPr>
          <a:xfrm>
            <a:off x="361950" y="1379384"/>
            <a:ext cx="6267450" cy="887566"/>
          </a:xfrm>
        </p:spPr>
        <p:txBody>
          <a:bodyPr>
            <a:noAutofit/>
          </a:bodyPr>
          <a:lstStyle/>
          <a:p>
            <a:r>
              <a:rPr lang="fr-FR" sz="2400" b="1" dirty="0"/>
              <a:t>Communication pour le développement (</a:t>
            </a:r>
            <a:r>
              <a:rPr lang="fr-FR" sz="2400" b="1" dirty="0" err="1"/>
              <a:t>C4D</a:t>
            </a:r>
            <a:r>
              <a:rPr lang="fr-FR" sz="2400" b="1" dirty="0" smtClean="0"/>
              <a:t>)</a:t>
            </a:r>
            <a:endParaRPr lang="fr-FR" sz="2400" dirty="0"/>
          </a:p>
        </p:txBody>
      </p:sp>
      <p:sp>
        <p:nvSpPr>
          <p:cNvPr id="2" name="Rectangle 1"/>
          <p:cNvSpPr/>
          <p:nvPr/>
        </p:nvSpPr>
        <p:spPr>
          <a:xfrm>
            <a:off x="335074" y="3449715"/>
            <a:ext cx="8509000" cy="1200329"/>
          </a:xfrm>
          <a:prstGeom prst="rect">
            <a:avLst/>
          </a:prstGeom>
        </p:spPr>
        <p:txBody>
          <a:bodyPr wrap="square">
            <a:spAutoFit/>
          </a:bodyPr>
          <a:lstStyle/>
          <a:p>
            <a:pPr marL="342900" indent="-342900">
              <a:buFont typeface="Arial" panose="020B0604020202020204" pitchFamily="34" charset="0"/>
              <a:buChar char="•"/>
            </a:pPr>
            <a:r>
              <a:rPr lang="fr-FR" sz="2400" dirty="0" smtClean="0">
                <a:solidFill>
                  <a:schemeClr val="accent6">
                    <a:lumMod val="50000"/>
                  </a:schemeClr>
                </a:solidFill>
              </a:rPr>
              <a:t>La </a:t>
            </a:r>
            <a:r>
              <a:rPr lang="fr-FR" sz="2400" b="1" dirty="0">
                <a:solidFill>
                  <a:schemeClr val="accent6">
                    <a:lumMod val="50000"/>
                  </a:schemeClr>
                </a:solidFill>
              </a:rPr>
              <a:t>mobilisation sociale </a:t>
            </a:r>
            <a:r>
              <a:rPr lang="fr-FR" sz="2400" dirty="0">
                <a:solidFill>
                  <a:schemeClr val="accent6">
                    <a:lumMod val="50000"/>
                  </a:schemeClr>
                </a:solidFill>
              </a:rPr>
              <a:t>est un processus continu qui engage divers partenaires intersectoriels pour sensibiliser sur un objectif </a:t>
            </a:r>
            <a:r>
              <a:rPr lang="fr-FR" sz="2400" dirty="0" smtClean="0">
                <a:solidFill>
                  <a:schemeClr val="accent6">
                    <a:lumMod val="50000"/>
                  </a:schemeClr>
                </a:solidFill>
              </a:rPr>
              <a:t>particulier</a:t>
            </a:r>
            <a:r>
              <a:rPr lang="x-none" sz="2400" dirty="0" smtClean="0">
                <a:solidFill>
                  <a:schemeClr val="accent6">
                    <a:lumMod val="50000"/>
                  </a:schemeClr>
                </a:solidFill>
              </a:rPr>
              <a:t> </a:t>
            </a:r>
            <a:endParaRPr lang="x-none" sz="2400" dirty="0">
              <a:solidFill>
                <a:schemeClr val="accent6">
                  <a:lumMod val="50000"/>
                </a:schemeClr>
              </a:solidFill>
            </a:endParaRPr>
          </a:p>
        </p:txBody>
      </p:sp>
      <p:sp>
        <p:nvSpPr>
          <p:cNvPr id="3" name="Rectangle 2"/>
          <p:cNvSpPr/>
          <p:nvPr/>
        </p:nvSpPr>
        <p:spPr>
          <a:xfrm>
            <a:off x="361950" y="2442834"/>
            <a:ext cx="6372014" cy="830997"/>
          </a:xfrm>
          <a:prstGeom prst="rect">
            <a:avLst/>
          </a:prstGeom>
        </p:spPr>
        <p:txBody>
          <a:bodyPr wrap="square">
            <a:spAutoFit/>
          </a:bodyPr>
          <a:lstStyle/>
          <a:p>
            <a:pPr marL="342900" indent="-342900">
              <a:spcBef>
                <a:spcPct val="20000"/>
              </a:spcBef>
              <a:buFont typeface="Arial" panose="020B0604020202020204" pitchFamily="34" charset="0"/>
              <a:buChar char="•"/>
            </a:pPr>
            <a:r>
              <a:rPr lang="fr-FR" sz="2400" b="1" dirty="0">
                <a:solidFill>
                  <a:schemeClr val="accent1"/>
                </a:solidFill>
              </a:rPr>
              <a:t>Communication pour le changement de comportement (CCC)</a:t>
            </a:r>
          </a:p>
        </p:txBody>
      </p:sp>
      <p:pic>
        <p:nvPicPr>
          <p:cNvPr id="5" name="Imag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4804" y="979702"/>
            <a:ext cx="1686930" cy="1686930"/>
          </a:xfrm>
          <a:prstGeom prst="rect">
            <a:avLst/>
          </a:prstGeom>
        </p:spPr>
      </p:pic>
      <p:sp>
        <p:nvSpPr>
          <p:cNvPr id="6" name="Rectangle 5"/>
          <p:cNvSpPr/>
          <p:nvPr/>
        </p:nvSpPr>
        <p:spPr>
          <a:xfrm>
            <a:off x="638975" y="4736462"/>
            <a:ext cx="8209756" cy="1323439"/>
          </a:xfrm>
          <a:prstGeom prst="rect">
            <a:avLst/>
          </a:prstGeom>
        </p:spPr>
        <p:txBody>
          <a:bodyPr wrap="square">
            <a:spAutoFit/>
          </a:bodyPr>
          <a:lstStyle/>
          <a:p>
            <a:pPr marL="444500" lvl="1" indent="-444500">
              <a:buFont typeface="Courier New" panose="02070309020205020404" pitchFamily="49" charset="0"/>
              <a:buChar char="o"/>
            </a:pPr>
            <a:r>
              <a:rPr lang="fr-FR" sz="2000" dirty="0"/>
              <a:t>L'approche est axée sur le fait que les personnes et les communautés sont les agents de leur propre </a:t>
            </a:r>
            <a:r>
              <a:rPr lang="fr-FR" sz="2000" dirty="0" smtClean="0"/>
              <a:t>changement</a:t>
            </a:r>
            <a:endParaRPr lang="fr-FR" sz="2000" dirty="0"/>
          </a:p>
          <a:p>
            <a:pPr marL="444500" lvl="1" indent="-444500">
              <a:buFont typeface="Courier New" panose="02070309020205020404" pitchFamily="49" charset="0"/>
              <a:buChar char="o"/>
            </a:pPr>
            <a:r>
              <a:rPr lang="fr-FR" sz="2000" dirty="0"/>
              <a:t>L'engagement se fait généralement par la communication interpersonnelle </a:t>
            </a:r>
            <a:endParaRPr lang="fr-FR" sz="2000" dirty="0"/>
          </a:p>
        </p:txBody>
      </p:sp>
    </p:spTree>
    <p:extLst>
      <p:ext uri="{BB962C8B-B14F-4D97-AF65-F5344CB8AC3E}">
        <p14:creationId xmlns:p14="http://schemas.microsoft.com/office/powerpoint/2010/main" val="3649595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wipe(left)">
                                      <p:cBhvr>
                                        <p:cTn id="19" dur="500"/>
                                        <p:tgtEl>
                                          <p:spTgt spid="10">
                                            <p:txEl>
                                              <p:pRg st="0" end="0"/>
                                            </p:txEl>
                                          </p:spTgt>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500"/>
                                        <p:tgtEl>
                                          <p:spTgt spid="2"/>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build="p"/>
      <p:bldP spid="2" grpId="0"/>
      <p:bldP spid="3" grpId="0"/>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47</a:t>
            </a:fld>
            <a:endParaRPr lang="fr-FR">
              <a:solidFill>
                <a:srgbClr val="FFFFFF"/>
              </a:solidFill>
            </a:endParaRPr>
          </a:p>
        </p:txBody>
      </p:sp>
      <p:sp>
        <p:nvSpPr>
          <p:cNvPr id="7" name="Espace réservé du numéro de diapositive 3">
            <a:extLst>
              <a:ext uri="{FF2B5EF4-FFF2-40B4-BE49-F238E27FC236}">
                <a16:creationId xmlns:a16="http://schemas.microsoft.com/office/drawing/2014/main" xmlns=""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47</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92879"/>
            <a:ext cx="4787677" cy="523220"/>
          </a:xfrm>
          <a:prstGeom prst="rect">
            <a:avLst/>
          </a:prstGeom>
          <a:noFill/>
        </p:spPr>
        <p:txBody>
          <a:bodyPr wrap="square" rtlCol="0">
            <a:spAutoFit/>
          </a:bodyPr>
          <a:lstStyle/>
          <a:p>
            <a:pPr defTabSz="363538">
              <a:tabLst>
                <a:tab pos="903288" algn="l"/>
                <a:tab pos="1077913" algn="l"/>
              </a:tabLst>
            </a:pPr>
            <a:r>
              <a:rPr lang="fr-FR" sz="2800" b="1" cap="small" dirty="0" smtClean="0">
                <a:solidFill>
                  <a:srgbClr val="FFFFFF"/>
                </a:solidFill>
              </a:rPr>
              <a:t>Processus du changement</a:t>
            </a:r>
            <a:endParaRPr lang="fr-FR" sz="2800" b="1" cap="small" dirty="0">
              <a:solidFill>
                <a:srgbClr val="FFFFFF"/>
              </a:solidFill>
            </a:endParaRPr>
          </a:p>
        </p:txBody>
      </p:sp>
      <p:sp>
        <p:nvSpPr>
          <p:cNvPr id="10" name="Title 1"/>
          <p:cNvSpPr>
            <a:spLocks noGrp="1"/>
          </p:cNvSpPr>
          <p:nvPr>
            <p:ph type="title"/>
          </p:nvPr>
        </p:nvSpPr>
        <p:spPr>
          <a:xfrm>
            <a:off x="155275" y="1182548"/>
            <a:ext cx="8988725" cy="571720"/>
          </a:xfrm>
        </p:spPr>
        <p:txBody>
          <a:bodyPr>
            <a:normAutofit/>
          </a:bodyPr>
          <a:lstStyle/>
          <a:p>
            <a:r>
              <a:rPr lang="fr-FR" sz="2700" dirty="0" smtClean="0"/>
              <a:t>Étapes </a:t>
            </a:r>
            <a:r>
              <a:rPr lang="fr-FR" sz="2700" dirty="0"/>
              <a:t>du processus de changement de comportement</a:t>
            </a:r>
          </a:p>
        </p:txBody>
      </p:sp>
      <p:sp>
        <p:nvSpPr>
          <p:cNvPr id="11" name="Content Placeholder 2"/>
          <p:cNvSpPr>
            <a:spLocks noGrp="1"/>
          </p:cNvSpPr>
          <p:nvPr>
            <p:ph idx="1"/>
          </p:nvPr>
        </p:nvSpPr>
        <p:spPr>
          <a:xfrm>
            <a:off x="331810" y="1993854"/>
            <a:ext cx="8286990" cy="4152782"/>
          </a:xfrm>
        </p:spPr>
        <p:txBody>
          <a:bodyPr>
            <a:normAutofit fontScale="92500" lnSpcReduction="20000"/>
          </a:bodyPr>
          <a:lstStyle/>
          <a:p>
            <a:pPr marL="0" indent="0">
              <a:buNone/>
            </a:pPr>
            <a:r>
              <a:rPr lang="fr-FR" dirty="0"/>
              <a:t>Pour adopter un comportement précis, l’individu passe par les étapes suivantes :</a:t>
            </a:r>
            <a:endParaRPr lang="en-GB" dirty="0"/>
          </a:p>
          <a:p>
            <a:r>
              <a:rPr lang="fr-FR" sz="2925" b="1" dirty="0">
                <a:solidFill>
                  <a:schemeClr val="accent6">
                    <a:lumMod val="50000"/>
                  </a:schemeClr>
                </a:solidFill>
              </a:rPr>
              <a:t>Etape 1</a:t>
            </a:r>
            <a:r>
              <a:rPr lang="fr-FR" sz="2925" dirty="0">
                <a:solidFill>
                  <a:schemeClr val="accent6">
                    <a:lumMod val="50000"/>
                  </a:schemeClr>
                </a:solidFill>
              </a:rPr>
              <a:t> : Inconscience</a:t>
            </a:r>
            <a:endParaRPr lang="en-GB" sz="2925" dirty="0">
              <a:solidFill>
                <a:schemeClr val="accent6">
                  <a:lumMod val="50000"/>
                </a:schemeClr>
              </a:solidFill>
            </a:endParaRPr>
          </a:p>
          <a:p>
            <a:r>
              <a:rPr lang="fr-FR" sz="2925" b="1" dirty="0">
                <a:solidFill>
                  <a:schemeClr val="accent5">
                    <a:lumMod val="50000"/>
                  </a:schemeClr>
                </a:solidFill>
              </a:rPr>
              <a:t>Etape 2</a:t>
            </a:r>
            <a:r>
              <a:rPr lang="fr-FR" sz="2925" dirty="0">
                <a:solidFill>
                  <a:schemeClr val="accent5">
                    <a:lumMod val="50000"/>
                  </a:schemeClr>
                </a:solidFill>
              </a:rPr>
              <a:t> : </a:t>
            </a:r>
            <a:r>
              <a:rPr lang="fr-FR" sz="2925" dirty="0" smtClean="0">
                <a:solidFill>
                  <a:schemeClr val="accent5">
                    <a:lumMod val="50000"/>
                  </a:schemeClr>
                </a:solidFill>
              </a:rPr>
              <a:t>Information</a:t>
            </a:r>
            <a:endParaRPr lang="fr-FR" sz="2925" dirty="0">
              <a:solidFill>
                <a:schemeClr val="accent5">
                  <a:lumMod val="50000"/>
                </a:schemeClr>
              </a:solidFill>
            </a:endParaRPr>
          </a:p>
          <a:p>
            <a:r>
              <a:rPr lang="fr-FR" sz="2925" b="1" dirty="0">
                <a:solidFill>
                  <a:schemeClr val="accent4">
                    <a:lumMod val="50000"/>
                  </a:schemeClr>
                </a:solidFill>
              </a:rPr>
              <a:t>Etape 3 </a:t>
            </a:r>
            <a:r>
              <a:rPr lang="fr-FR" sz="2925" dirty="0">
                <a:solidFill>
                  <a:schemeClr val="accent4">
                    <a:lumMod val="50000"/>
                  </a:schemeClr>
                </a:solidFill>
              </a:rPr>
              <a:t>: </a:t>
            </a:r>
            <a:r>
              <a:rPr lang="fr-FR" sz="2925" dirty="0" smtClean="0">
                <a:solidFill>
                  <a:schemeClr val="accent4">
                    <a:lumMod val="50000"/>
                  </a:schemeClr>
                </a:solidFill>
              </a:rPr>
              <a:t>Interrogation</a:t>
            </a:r>
            <a:endParaRPr lang="fr-FR" sz="2925" dirty="0">
              <a:solidFill>
                <a:schemeClr val="accent4">
                  <a:lumMod val="50000"/>
                </a:schemeClr>
              </a:solidFill>
            </a:endParaRPr>
          </a:p>
          <a:p>
            <a:r>
              <a:rPr lang="fr-FR" sz="2925" b="1" dirty="0">
                <a:solidFill>
                  <a:schemeClr val="accent4">
                    <a:lumMod val="75000"/>
                  </a:schemeClr>
                </a:solidFill>
              </a:rPr>
              <a:t>Etape 4</a:t>
            </a:r>
            <a:r>
              <a:rPr lang="fr-FR" sz="2925" dirty="0">
                <a:solidFill>
                  <a:schemeClr val="accent4">
                    <a:lumMod val="75000"/>
                  </a:schemeClr>
                </a:solidFill>
              </a:rPr>
              <a:t> : </a:t>
            </a:r>
            <a:r>
              <a:rPr lang="fr-FR" sz="2925" dirty="0" smtClean="0">
                <a:solidFill>
                  <a:schemeClr val="accent4">
                    <a:lumMod val="75000"/>
                  </a:schemeClr>
                </a:solidFill>
              </a:rPr>
              <a:t>Connaissance</a:t>
            </a:r>
            <a:endParaRPr lang="en-GB" sz="2925" dirty="0">
              <a:solidFill>
                <a:schemeClr val="accent4">
                  <a:lumMod val="75000"/>
                </a:schemeClr>
              </a:solidFill>
            </a:endParaRPr>
          </a:p>
          <a:p>
            <a:r>
              <a:rPr lang="fr-FR" sz="2925" b="1" dirty="0">
                <a:solidFill>
                  <a:schemeClr val="accent6">
                    <a:lumMod val="75000"/>
                  </a:schemeClr>
                </a:solidFill>
              </a:rPr>
              <a:t>Etape 5</a:t>
            </a:r>
            <a:r>
              <a:rPr lang="fr-FR" sz="2925" dirty="0">
                <a:solidFill>
                  <a:schemeClr val="accent6">
                    <a:lumMod val="75000"/>
                  </a:schemeClr>
                </a:solidFill>
              </a:rPr>
              <a:t> : </a:t>
            </a:r>
            <a:r>
              <a:rPr lang="fr-FR" sz="2925" dirty="0" smtClean="0">
                <a:solidFill>
                  <a:schemeClr val="accent6">
                    <a:lumMod val="75000"/>
                  </a:schemeClr>
                </a:solidFill>
              </a:rPr>
              <a:t>Approbation</a:t>
            </a:r>
            <a:endParaRPr lang="fr-FR" sz="2925" dirty="0">
              <a:solidFill>
                <a:schemeClr val="accent6">
                  <a:lumMod val="75000"/>
                </a:schemeClr>
              </a:solidFill>
            </a:endParaRPr>
          </a:p>
          <a:p>
            <a:r>
              <a:rPr lang="fr-FR" sz="2925" b="1" dirty="0">
                <a:solidFill>
                  <a:schemeClr val="accent1">
                    <a:lumMod val="50000"/>
                  </a:schemeClr>
                </a:solidFill>
              </a:rPr>
              <a:t>Etape 6</a:t>
            </a:r>
            <a:r>
              <a:rPr lang="fr-FR" sz="2925" dirty="0">
                <a:solidFill>
                  <a:schemeClr val="accent1">
                    <a:lumMod val="50000"/>
                  </a:schemeClr>
                </a:solidFill>
              </a:rPr>
              <a:t> : </a:t>
            </a:r>
            <a:r>
              <a:rPr lang="fr-FR" sz="2925" dirty="0" smtClean="0">
                <a:solidFill>
                  <a:schemeClr val="accent1">
                    <a:lumMod val="50000"/>
                  </a:schemeClr>
                </a:solidFill>
              </a:rPr>
              <a:t>Intention</a:t>
            </a:r>
            <a:endParaRPr lang="en-GB" sz="2925" dirty="0">
              <a:solidFill>
                <a:schemeClr val="accent1">
                  <a:lumMod val="50000"/>
                </a:schemeClr>
              </a:solidFill>
            </a:endParaRPr>
          </a:p>
          <a:p>
            <a:r>
              <a:rPr lang="fr-FR" sz="2925" b="1" dirty="0">
                <a:solidFill>
                  <a:schemeClr val="accent2">
                    <a:lumMod val="50000"/>
                  </a:schemeClr>
                </a:solidFill>
              </a:rPr>
              <a:t>Etape 7 </a:t>
            </a:r>
            <a:r>
              <a:rPr lang="fr-FR" sz="2925" dirty="0">
                <a:solidFill>
                  <a:schemeClr val="accent2">
                    <a:lumMod val="50000"/>
                  </a:schemeClr>
                </a:solidFill>
              </a:rPr>
              <a:t>: </a:t>
            </a:r>
            <a:r>
              <a:rPr lang="fr-FR" sz="2925" dirty="0" smtClean="0">
                <a:solidFill>
                  <a:schemeClr val="accent2">
                    <a:lumMod val="50000"/>
                  </a:schemeClr>
                </a:solidFill>
              </a:rPr>
              <a:t>Pratique</a:t>
            </a:r>
            <a:endParaRPr lang="en-GB" sz="2925" dirty="0">
              <a:solidFill>
                <a:schemeClr val="accent2">
                  <a:lumMod val="50000"/>
                </a:schemeClr>
              </a:solidFill>
            </a:endParaRPr>
          </a:p>
          <a:p>
            <a:r>
              <a:rPr lang="fr-FR" sz="2925" b="1" dirty="0">
                <a:solidFill>
                  <a:schemeClr val="accent1">
                    <a:lumMod val="75000"/>
                  </a:schemeClr>
                </a:solidFill>
              </a:rPr>
              <a:t>Etape 8</a:t>
            </a:r>
            <a:r>
              <a:rPr lang="fr-FR" sz="2925" dirty="0">
                <a:solidFill>
                  <a:schemeClr val="accent1">
                    <a:lumMod val="75000"/>
                  </a:schemeClr>
                </a:solidFill>
              </a:rPr>
              <a:t> : </a:t>
            </a:r>
            <a:r>
              <a:rPr lang="fr-FR" sz="2925" dirty="0" smtClean="0">
                <a:solidFill>
                  <a:schemeClr val="accent1">
                    <a:lumMod val="75000"/>
                  </a:schemeClr>
                </a:solidFill>
              </a:rPr>
              <a:t>Plaidoyer</a:t>
            </a:r>
            <a:endParaRPr lang="fr-FR" sz="2400" dirty="0">
              <a:solidFill>
                <a:schemeClr val="accent1">
                  <a:lumMod val="75000"/>
                </a:schemeClr>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0629" y="2538039"/>
            <a:ext cx="3638511" cy="3608597"/>
          </a:xfrm>
          <a:prstGeom prst="rect">
            <a:avLst/>
          </a:prstGeom>
        </p:spPr>
      </p:pic>
    </p:spTree>
    <p:extLst>
      <p:ext uri="{BB962C8B-B14F-4D97-AF65-F5344CB8AC3E}">
        <p14:creationId xmlns:p14="http://schemas.microsoft.com/office/powerpoint/2010/main" val="1097081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animEffect transition="in" filter="wipe(left)">
                                      <p:cBhvr>
                                        <p:cTn id="23" dur="500"/>
                                        <p:tgtEl>
                                          <p:spTgt spid="11">
                                            <p:txEl>
                                              <p:pRg st="0" end="0"/>
                                            </p:txEl>
                                          </p:spTgt>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Effect transition="in" filter="wipe(left)">
                                      <p:cBhvr>
                                        <p:cTn id="27" dur="500"/>
                                        <p:tgtEl>
                                          <p:spTgt spid="11">
                                            <p:txEl>
                                              <p:pRg st="1" end="1"/>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1">
                                            <p:txEl>
                                              <p:pRg st="2" end="2"/>
                                            </p:txEl>
                                          </p:spTgt>
                                        </p:tgtEl>
                                        <p:attrNameLst>
                                          <p:attrName>style.visibility</p:attrName>
                                        </p:attrNameLst>
                                      </p:cBhvr>
                                      <p:to>
                                        <p:strVal val="visible"/>
                                      </p:to>
                                    </p:set>
                                    <p:animEffect transition="in" filter="wipe(left)">
                                      <p:cBhvr>
                                        <p:cTn id="31" dur="500"/>
                                        <p:tgtEl>
                                          <p:spTgt spid="11">
                                            <p:txEl>
                                              <p:pRg st="2" end="2"/>
                                            </p:txEl>
                                          </p:spTgt>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11">
                                            <p:txEl>
                                              <p:pRg st="3" end="3"/>
                                            </p:txEl>
                                          </p:spTgt>
                                        </p:tgtEl>
                                        <p:attrNameLst>
                                          <p:attrName>style.visibility</p:attrName>
                                        </p:attrNameLst>
                                      </p:cBhvr>
                                      <p:to>
                                        <p:strVal val="visible"/>
                                      </p:to>
                                    </p:set>
                                    <p:animEffect transition="in" filter="wipe(left)">
                                      <p:cBhvr>
                                        <p:cTn id="35" dur="500"/>
                                        <p:tgtEl>
                                          <p:spTgt spid="11">
                                            <p:txEl>
                                              <p:pRg st="3" end="3"/>
                                            </p:txEl>
                                          </p:spTgt>
                                        </p:tgtEl>
                                      </p:cBhvr>
                                    </p:animEffect>
                                  </p:childTnLst>
                                </p:cTn>
                              </p:par>
                            </p:childTnLst>
                          </p:cTn>
                        </p:par>
                        <p:par>
                          <p:cTn id="36" fill="hold">
                            <p:stCondLst>
                              <p:cond delay="4000"/>
                            </p:stCondLst>
                            <p:childTnLst>
                              <p:par>
                                <p:cTn id="37" presetID="22" presetClass="entr" presetSubtype="8" fill="hold" nodeType="afterEffect">
                                  <p:stCondLst>
                                    <p:cond delay="0"/>
                                  </p:stCondLst>
                                  <p:childTnLst>
                                    <p:set>
                                      <p:cBhvr>
                                        <p:cTn id="38" dur="1" fill="hold">
                                          <p:stCondLst>
                                            <p:cond delay="0"/>
                                          </p:stCondLst>
                                        </p:cTn>
                                        <p:tgtEl>
                                          <p:spTgt spid="11">
                                            <p:txEl>
                                              <p:pRg st="4" end="4"/>
                                            </p:txEl>
                                          </p:spTgt>
                                        </p:tgtEl>
                                        <p:attrNameLst>
                                          <p:attrName>style.visibility</p:attrName>
                                        </p:attrNameLst>
                                      </p:cBhvr>
                                      <p:to>
                                        <p:strVal val="visible"/>
                                      </p:to>
                                    </p:set>
                                    <p:animEffect transition="in" filter="wipe(left)">
                                      <p:cBhvr>
                                        <p:cTn id="39" dur="500"/>
                                        <p:tgtEl>
                                          <p:spTgt spid="11">
                                            <p:txEl>
                                              <p:pRg st="4" end="4"/>
                                            </p:txEl>
                                          </p:spTgt>
                                        </p:tgtEl>
                                      </p:cBhvr>
                                    </p:animEffect>
                                  </p:childTnLst>
                                </p:cTn>
                              </p:par>
                            </p:childTnLst>
                          </p:cTn>
                        </p:par>
                        <p:par>
                          <p:cTn id="40" fill="hold">
                            <p:stCondLst>
                              <p:cond delay="4500"/>
                            </p:stCondLst>
                            <p:childTnLst>
                              <p:par>
                                <p:cTn id="41" presetID="22" presetClass="entr" presetSubtype="8" fill="hold" nodeType="afterEffect">
                                  <p:stCondLst>
                                    <p:cond delay="0"/>
                                  </p:stCondLst>
                                  <p:childTnLst>
                                    <p:set>
                                      <p:cBhvr>
                                        <p:cTn id="42" dur="1" fill="hold">
                                          <p:stCondLst>
                                            <p:cond delay="0"/>
                                          </p:stCondLst>
                                        </p:cTn>
                                        <p:tgtEl>
                                          <p:spTgt spid="11">
                                            <p:txEl>
                                              <p:pRg st="5" end="5"/>
                                            </p:txEl>
                                          </p:spTgt>
                                        </p:tgtEl>
                                        <p:attrNameLst>
                                          <p:attrName>style.visibility</p:attrName>
                                        </p:attrNameLst>
                                      </p:cBhvr>
                                      <p:to>
                                        <p:strVal val="visible"/>
                                      </p:to>
                                    </p:set>
                                    <p:animEffect transition="in" filter="wipe(left)">
                                      <p:cBhvr>
                                        <p:cTn id="43" dur="500"/>
                                        <p:tgtEl>
                                          <p:spTgt spid="11">
                                            <p:txEl>
                                              <p:pRg st="5" end="5"/>
                                            </p:txEl>
                                          </p:spTgt>
                                        </p:tgtEl>
                                      </p:cBhvr>
                                    </p:animEffect>
                                  </p:childTnLst>
                                </p:cTn>
                              </p:par>
                            </p:childTnLst>
                          </p:cTn>
                        </p:par>
                        <p:par>
                          <p:cTn id="44" fill="hold">
                            <p:stCondLst>
                              <p:cond delay="5000"/>
                            </p:stCondLst>
                            <p:childTnLst>
                              <p:par>
                                <p:cTn id="45" presetID="22" presetClass="entr" presetSubtype="8" fill="hold" nodeType="afterEffect">
                                  <p:stCondLst>
                                    <p:cond delay="0"/>
                                  </p:stCondLst>
                                  <p:childTnLst>
                                    <p:set>
                                      <p:cBhvr>
                                        <p:cTn id="46" dur="1" fill="hold">
                                          <p:stCondLst>
                                            <p:cond delay="0"/>
                                          </p:stCondLst>
                                        </p:cTn>
                                        <p:tgtEl>
                                          <p:spTgt spid="11">
                                            <p:txEl>
                                              <p:pRg st="6" end="6"/>
                                            </p:txEl>
                                          </p:spTgt>
                                        </p:tgtEl>
                                        <p:attrNameLst>
                                          <p:attrName>style.visibility</p:attrName>
                                        </p:attrNameLst>
                                      </p:cBhvr>
                                      <p:to>
                                        <p:strVal val="visible"/>
                                      </p:to>
                                    </p:set>
                                    <p:animEffect transition="in" filter="wipe(left)">
                                      <p:cBhvr>
                                        <p:cTn id="47" dur="500"/>
                                        <p:tgtEl>
                                          <p:spTgt spid="11">
                                            <p:txEl>
                                              <p:pRg st="6" end="6"/>
                                            </p:txEl>
                                          </p:spTgt>
                                        </p:tgtEl>
                                      </p:cBhvr>
                                    </p:animEffect>
                                  </p:childTnLst>
                                </p:cTn>
                              </p:par>
                            </p:childTnLst>
                          </p:cTn>
                        </p:par>
                        <p:par>
                          <p:cTn id="48" fill="hold">
                            <p:stCondLst>
                              <p:cond delay="5500"/>
                            </p:stCondLst>
                            <p:childTnLst>
                              <p:par>
                                <p:cTn id="49" presetID="22" presetClass="entr" presetSubtype="8" fill="hold" nodeType="afterEffect">
                                  <p:stCondLst>
                                    <p:cond delay="0"/>
                                  </p:stCondLst>
                                  <p:childTnLst>
                                    <p:set>
                                      <p:cBhvr>
                                        <p:cTn id="50" dur="1" fill="hold">
                                          <p:stCondLst>
                                            <p:cond delay="0"/>
                                          </p:stCondLst>
                                        </p:cTn>
                                        <p:tgtEl>
                                          <p:spTgt spid="11">
                                            <p:txEl>
                                              <p:pRg st="7" end="7"/>
                                            </p:txEl>
                                          </p:spTgt>
                                        </p:tgtEl>
                                        <p:attrNameLst>
                                          <p:attrName>style.visibility</p:attrName>
                                        </p:attrNameLst>
                                      </p:cBhvr>
                                      <p:to>
                                        <p:strVal val="visible"/>
                                      </p:to>
                                    </p:set>
                                    <p:animEffect transition="in" filter="wipe(left)">
                                      <p:cBhvr>
                                        <p:cTn id="51" dur="500"/>
                                        <p:tgtEl>
                                          <p:spTgt spid="11">
                                            <p:txEl>
                                              <p:pRg st="7" end="7"/>
                                            </p:txEl>
                                          </p:spTgt>
                                        </p:tgtEl>
                                      </p:cBhvr>
                                    </p:animEffect>
                                  </p:childTnLst>
                                </p:cTn>
                              </p:par>
                            </p:childTnLst>
                          </p:cTn>
                        </p:par>
                        <p:par>
                          <p:cTn id="52" fill="hold">
                            <p:stCondLst>
                              <p:cond delay="6000"/>
                            </p:stCondLst>
                            <p:childTnLst>
                              <p:par>
                                <p:cTn id="53" presetID="22" presetClass="entr" presetSubtype="8" fill="hold" nodeType="afterEffect">
                                  <p:stCondLst>
                                    <p:cond delay="0"/>
                                  </p:stCondLst>
                                  <p:childTnLst>
                                    <p:set>
                                      <p:cBhvr>
                                        <p:cTn id="54" dur="1" fill="hold">
                                          <p:stCondLst>
                                            <p:cond delay="0"/>
                                          </p:stCondLst>
                                        </p:cTn>
                                        <p:tgtEl>
                                          <p:spTgt spid="11">
                                            <p:txEl>
                                              <p:pRg st="8" end="8"/>
                                            </p:txEl>
                                          </p:spTgt>
                                        </p:tgtEl>
                                        <p:attrNameLst>
                                          <p:attrName>style.visibility</p:attrName>
                                        </p:attrNameLst>
                                      </p:cBhvr>
                                      <p:to>
                                        <p:strVal val="visible"/>
                                      </p:to>
                                    </p:set>
                                    <p:animEffect transition="in" filter="wipe(left)">
                                      <p:cBhvr>
                                        <p:cTn id="55" dur="500"/>
                                        <p:tgtEl>
                                          <p:spTgt spid="1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48</a:t>
            </a:fld>
            <a:endParaRPr lang="fr-FR">
              <a:solidFill>
                <a:srgbClr val="FFFFFF"/>
              </a:solidFill>
            </a:endParaRPr>
          </a:p>
        </p:txBody>
      </p:sp>
      <p:sp>
        <p:nvSpPr>
          <p:cNvPr id="7" name="Espace réservé du numéro de diapositive 3">
            <a:extLst>
              <a:ext uri="{FF2B5EF4-FFF2-40B4-BE49-F238E27FC236}">
                <a16:creationId xmlns:a16="http://schemas.microsoft.com/office/drawing/2014/main" xmlns=""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48</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46821"/>
            <a:ext cx="4787677" cy="830997"/>
          </a:xfrm>
          <a:prstGeom prst="rect">
            <a:avLst/>
          </a:prstGeom>
          <a:noFill/>
        </p:spPr>
        <p:txBody>
          <a:bodyPr wrap="square" rtlCol="0">
            <a:spAutoFit/>
          </a:bodyPr>
          <a:lstStyle/>
          <a:p>
            <a:pPr defTabSz="363538">
              <a:tabLst>
                <a:tab pos="903288" algn="l"/>
                <a:tab pos="1077913" algn="l"/>
              </a:tabLst>
            </a:pPr>
            <a:r>
              <a:rPr lang="fr-FR" sz="2400" b="1" cap="small" dirty="0">
                <a:solidFill>
                  <a:srgbClr val="FFFFFF"/>
                </a:solidFill>
              </a:rPr>
              <a:t>Mobilisation communautaire pour la nutrition</a:t>
            </a:r>
            <a:endParaRPr lang="fr-FR" sz="2400" b="1" cap="small" dirty="0">
              <a:solidFill>
                <a:srgbClr val="FFFFFF"/>
              </a:solidFill>
            </a:endParaRPr>
          </a:p>
        </p:txBody>
      </p:sp>
      <p:sp>
        <p:nvSpPr>
          <p:cNvPr id="10" name="Text Placeholder 2"/>
          <p:cNvSpPr>
            <a:spLocks noGrp="1"/>
          </p:cNvSpPr>
          <p:nvPr>
            <p:ph idx="1"/>
          </p:nvPr>
        </p:nvSpPr>
        <p:spPr>
          <a:xfrm>
            <a:off x="628650" y="3966902"/>
            <a:ext cx="7886700" cy="1963997"/>
          </a:xfrm>
        </p:spPr>
        <p:txBody>
          <a:bodyPr>
            <a:normAutofit lnSpcReduction="10000"/>
          </a:bodyPr>
          <a:lstStyle/>
          <a:p>
            <a:pPr marL="0" indent="0">
              <a:buNone/>
            </a:pPr>
            <a:r>
              <a:rPr lang="fr-FR" sz="2000" b="1" i="1" dirty="0" smtClean="0"/>
              <a:t>Discuter </a:t>
            </a:r>
            <a:r>
              <a:rPr lang="fr-FR" sz="2000" b="1" i="1" dirty="0"/>
              <a:t>de l’importance de comprendre et évaluer les attitudes de la communauté envers la malnutrition avant de pouvoir : </a:t>
            </a:r>
            <a:endParaRPr lang="x-none" sz="2000" b="1" i="1" dirty="0"/>
          </a:p>
          <a:p>
            <a:pPr marL="285750" indent="-285750"/>
            <a:r>
              <a:rPr lang="fr-FR" sz="2000" dirty="0">
                <a:solidFill>
                  <a:schemeClr val="accent4">
                    <a:lumMod val="50000"/>
                  </a:schemeClr>
                </a:solidFill>
              </a:rPr>
              <a:t>Préparer des messages efficaces</a:t>
            </a:r>
            <a:endParaRPr lang="x-none" sz="2000" dirty="0">
              <a:solidFill>
                <a:schemeClr val="accent4">
                  <a:lumMod val="50000"/>
                </a:schemeClr>
              </a:solidFill>
            </a:endParaRPr>
          </a:p>
          <a:p>
            <a:pPr marL="285750" indent="-285750"/>
            <a:r>
              <a:rPr lang="fr-FR" sz="2000" dirty="0">
                <a:solidFill>
                  <a:schemeClr val="accent6">
                    <a:lumMod val="50000"/>
                  </a:schemeClr>
                </a:solidFill>
              </a:rPr>
              <a:t>Développer des stratégies efficaces pour convaincre la mère d’amener l’enfant au CS et d’adhérer au </a:t>
            </a:r>
            <a:r>
              <a:rPr lang="fr-FR" sz="2000" dirty="0">
                <a:solidFill>
                  <a:schemeClr val="accent6">
                    <a:lumMod val="50000"/>
                  </a:schemeClr>
                </a:solidFill>
              </a:rPr>
              <a:t>traitement</a:t>
            </a:r>
            <a:endParaRPr lang="x-none" sz="2000" dirty="0">
              <a:solidFill>
                <a:schemeClr val="accent6">
                  <a:lumMod val="50000"/>
                </a:schemeClr>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1113284"/>
            <a:ext cx="2946399" cy="2360165"/>
          </a:xfrm>
          <a:prstGeom prst="rect">
            <a:avLst/>
          </a:prstGeom>
        </p:spPr>
      </p:pic>
      <p:sp>
        <p:nvSpPr>
          <p:cNvPr id="3" name="Rectangle 2"/>
          <p:cNvSpPr/>
          <p:nvPr/>
        </p:nvSpPr>
        <p:spPr>
          <a:xfrm>
            <a:off x="3559174" y="1266608"/>
            <a:ext cx="5280026" cy="1938992"/>
          </a:xfrm>
          <a:prstGeom prst="rect">
            <a:avLst/>
          </a:prstGeom>
        </p:spPr>
        <p:txBody>
          <a:bodyPr wrap="square">
            <a:spAutoFit/>
          </a:bodyPr>
          <a:lstStyle/>
          <a:p>
            <a:pPr lvl="0"/>
            <a:r>
              <a:rPr lang="fr-FR" sz="2000" b="1" i="1" dirty="0" smtClean="0"/>
              <a:t>Donnez : </a:t>
            </a:r>
          </a:p>
          <a:p>
            <a:pPr marL="285750" lvl="0" indent="-285750">
              <a:buFont typeface="Arial" panose="020B0604020202020204" pitchFamily="34" charset="0"/>
              <a:buChar char="•"/>
            </a:pPr>
            <a:r>
              <a:rPr lang="fr-FR" sz="2000" dirty="0" smtClean="0">
                <a:solidFill>
                  <a:schemeClr val="accent1">
                    <a:lumMod val="50000"/>
                  </a:schemeClr>
                </a:solidFill>
              </a:rPr>
              <a:t>Un </a:t>
            </a:r>
            <a:r>
              <a:rPr lang="fr-FR" sz="2000" dirty="0">
                <a:solidFill>
                  <a:schemeClr val="accent1">
                    <a:lumMod val="50000"/>
                  </a:schemeClr>
                </a:solidFill>
              </a:rPr>
              <a:t>terme local pour « malnutrition »</a:t>
            </a:r>
            <a:endParaRPr lang="x-none" sz="2000" dirty="0">
              <a:solidFill>
                <a:schemeClr val="accent1">
                  <a:lumMod val="50000"/>
                </a:schemeClr>
              </a:solidFill>
            </a:endParaRPr>
          </a:p>
          <a:p>
            <a:pPr marL="285750" lvl="0" indent="-285750">
              <a:buFont typeface="Arial" panose="020B0604020202020204" pitchFamily="34" charset="0"/>
              <a:buChar char="•"/>
            </a:pPr>
            <a:r>
              <a:rPr lang="fr-FR" sz="2000" dirty="0">
                <a:solidFill>
                  <a:schemeClr val="accent6">
                    <a:lumMod val="50000"/>
                  </a:schemeClr>
                </a:solidFill>
              </a:rPr>
              <a:t>Une cause de malnutrition tel que perçue par la communauté </a:t>
            </a:r>
            <a:endParaRPr lang="x-none" sz="2000" dirty="0">
              <a:solidFill>
                <a:schemeClr val="accent6">
                  <a:lumMod val="50000"/>
                </a:schemeClr>
              </a:solidFill>
            </a:endParaRPr>
          </a:p>
          <a:p>
            <a:pPr marL="285750" lvl="0" indent="-285750">
              <a:buFont typeface="Arial" panose="020B0604020202020204" pitchFamily="34" charset="0"/>
              <a:buChar char="•"/>
            </a:pPr>
            <a:r>
              <a:rPr lang="fr-FR" sz="2000" dirty="0">
                <a:solidFill>
                  <a:schemeClr val="accent3">
                    <a:lumMod val="50000"/>
                  </a:schemeClr>
                </a:solidFill>
              </a:rPr>
              <a:t>Un signe de malnutrition tel qu’expliqué par la communauté </a:t>
            </a:r>
            <a:endParaRPr lang="fr-FR" sz="2000" dirty="0">
              <a:solidFill>
                <a:schemeClr val="accent3">
                  <a:lumMod val="50000"/>
                </a:schemeClr>
              </a:solidFill>
            </a:endParaRPr>
          </a:p>
        </p:txBody>
      </p:sp>
    </p:spTree>
    <p:extLst>
      <p:ext uri="{BB962C8B-B14F-4D97-AF65-F5344CB8AC3E}">
        <p14:creationId xmlns:p14="http://schemas.microsoft.com/office/powerpoint/2010/main" val="2585135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49</a:t>
            </a:fld>
            <a:endParaRPr lang="fr-FR">
              <a:solidFill>
                <a:srgbClr val="FFFFFF"/>
              </a:solidFill>
            </a:endParaRPr>
          </a:p>
        </p:txBody>
      </p:sp>
      <p:sp>
        <p:nvSpPr>
          <p:cNvPr id="7" name="Espace réservé du numéro de diapositive 3">
            <a:extLst>
              <a:ext uri="{FF2B5EF4-FFF2-40B4-BE49-F238E27FC236}">
                <a16:creationId xmlns:a16="http://schemas.microsoft.com/office/drawing/2014/main" xmlns=""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49</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21421"/>
            <a:ext cx="4787677" cy="830997"/>
          </a:xfrm>
          <a:prstGeom prst="rect">
            <a:avLst/>
          </a:prstGeom>
          <a:noFill/>
        </p:spPr>
        <p:txBody>
          <a:bodyPr wrap="square" rtlCol="0">
            <a:spAutoFit/>
          </a:bodyPr>
          <a:lstStyle/>
          <a:p>
            <a:pPr defTabSz="363538">
              <a:tabLst>
                <a:tab pos="903288" algn="l"/>
                <a:tab pos="1077913" algn="l"/>
              </a:tabLst>
            </a:pPr>
            <a:r>
              <a:rPr lang="fr-FR" sz="2400" b="1" cap="small" dirty="0">
                <a:solidFill>
                  <a:srgbClr val="FFFFFF"/>
                </a:solidFill>
              </a:rPr>
              <a:t>Croyances et mythes liés à l’allaitement maternel </a:t>
            </a:r>
            <a:endParaRPr lang="fr-FR" sz="2400" b="1" cap="small" dirty="0">
              <a:solidFill>
                <a:srgbClr val="FFFFFF"/>
              </a:solidFill>
            </a:endParaRPr>
          </a:p>
        </p:txBody>
      </p:sp>
      <p:sp>
        <p:nvSpPr>
          <p:cNvPr id="10" name="Text Placeholder 2"/>
          <p:cNvSpPr>
            <a:spLocks noGrp="1"/>
          </p:cNvSpPr>
          <p:nvPr>
            <p:ph idx="1"/>
          </p:nvPr>
        </p:nvSpPr>
        <p:spPr>
          <a:xfrm>
            <a:off x="444499" y="3467269"/>
            <a:ext cx="5264150" cy="2565400"/>
          </a:xfrm>
        </p:spPr>
        <p:txBody>
          <a:bodyPr>
            <a:noAutofit/>
          </a:bodyPr>
          <a:lstStyle/>
          <a:p>
            <a:pPr marL="0" indent="0">
              <a:lnSpc>
                <a:spcPct val="120000"/>
              </a:lnSpc>
              <a:spcBef>
                <a:spcPts val="600"/>
              </a:spcBef>
              <a:spcAft>
                <a:spcPts val="600"/>
              </a:spcAft>
              <a:buNone/>
            </a:pPr>
            <a:r>
              <a:rPr lang="fr-FR" sz="2000" b="1" i="1" dirty="0" smtClean="0"/>
              <a:t>Faire </a:t>
            </a:r>
            <a:r>
              <a:rPr lang="fr-FR" sz="2000" b="1" i="1" dirty="0"/>
              <a:t>des suggestions quant à la façon </a:t>
            </a:r>
            <a:r>
              <a:rPr lang="fr-FR" sz="2000" i="1" dirty="0"/>
              <a:t>(messages, stratégies de </a:t>
            </a:r>
            <a:r>
              <a:rPr lang="fr-FR" sz="2000" i="1" dirty="0" smtClean="0"/>
              <a:t>communication) dont </a:t>
            </a:r>
            <a:r>
              <a:rPr lang="fr-FR" sz="2000" i="1" dirty="0"/>
              <a:t>les croyances ayant un effet négatif sur l’allaitement devraient être découragées (tout en respectant la croyance) et celles bénéfiques pourraient être encore encouragées</a:t>
            </a:r>
            <a:endParaRPr lang="x-none" sz="2000" i="1" dirty="0">
              <a:solidFill>
                <a:srgbClr val="FF0000"/>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5400" y="3177232"/>
            <a:ext cx="2171340" cy="2555692"/>
          </a:xfrm>
          <a:prstGeom prst="rect">
            <a:avLst/>
          </a:prstGeom>
        </p:spPr>
      </p:pic>
      <p:sp>
        <p:nvSpPr>
          <p:cNvPr id="3" name="Rectangle 2"/>
          <p:cNvSpPr/>
          <p:nvPr/>
        </p:nvSpPr>
        <p:spPr>
          <a:xfrm>
            <a:off x="444499" y="1370722"/>
            <a:ext cx="7620001" cy="1446550"/>
          </a:xfrm>
          <a:prstGeom prst="rect">
            <a:avLst/>
          </a:prstGeom>
        </p:spPr>
        <p:txBody>
          <a:bodyPr wrap="square">
            <a:spAutoFit/>
          </a:bodyPr>
          <a:lstStyle/>
          <a:p>
            <a:r>
              <a:rPr lang="fr-FR" sz="2200" b="1" i="1" dirty="0"/>
              <a:t>Lister des croyances et mythes :</a:t>
            </a:r>
            <a:endParaRPr lang="x-none" sz="2200" b="1" i="1" dirty="0"/>
          </a:p>
          <a:p>
            <a:pPr marL="285750" lvl="0" indent="-285750">
              <a:buFont typeface="Arial" panose="020B0604020202020204" pitchFamily="34" charset="0"/>
              <a:buChar char="•"/>
            </a:pPr>
            <a:r>
              <a:rPr lang="fr-FR" sz="2200" dirty="0">
                <a:solidFill>
                  <a:schemeClr val="accent6">
                    <a:lumMod val="50000"/>
                  </a:schemeClr>
                </a:solidFill>
              </a:rPr>
              <a:t>Qui peuvent avoir un effet positif sur l’allaitement </a:t>
            </a:r>
            <a:r>
              <a:rPr lang="fr-FR" sz="2200" dirty="0" smtClean="0">
                <a:solidFill>
                  <a:schemeClr val="accent6">
                    <a:lumMod val="50000"/>
                  </a:schemeClr>
                </a:solidFill>
              </a:rPr>
              <a:t>maternel</a:t>
            </a:r>
            <a:endParaRPr lang="x-none" sz="2200" dirty="0">
              <a:solidFill>
                <a:schemeClr val="accent6">
                  <a:lumMod val="50000"/>
                </a:schemeClr>
              </a:solidFill>
            </a:endParaRPr>
          </a:p>
          <a:p>
            <a:pPr marL="285750" lvl="0" indent="-285750">
              <a:buFont typeface="Arial" panose="020B0604020202020204" pitchFamily="34" charset="0"/>
              <a:buChar char="•"/>
            </a:pPr>
            <a:r>
              <a:rPr lang="fr-FR" sz="2200" dirty="0">
                <a:solidFill>
                  <a:schemeClr val="accent1">
                    <a:lumMod val="50000"/>
                  </a:schemeClr>
                </a:solidFill>
              </a:rPr>
              <a:t>Qui peuvent avoir un effet négatif sur l’allaitement</a:t>
            </a:r>
            <a:endParaRPr lang="x-none" sz="2200" dirty="0">
              <a:solidFill>
                <a:schemeClr val="accent1">
                  <a:lumMod val="50000"/>
                </a:schemeClr>
              </a:solidFill>
            </a:endParaRPr>
          </a:p>
        </p:txBody>
      </p:sp>
    </p:spTree>
    <p:extLst>
      <p:ext uri="{BB962C8B-B14F-4D97-AF65-F5344CB8AC3E}">
        <p14:creationId xmlns:p14="http://schemas.microsoft.com/office/powerpoint/2010/main" val="4215708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dissolve">
                                      <p:cBhvr>
                                        <p:cTn id="19" dur="500"/>
                                        <p:tgtEl>
                                          <p:spTgt spid="2"/>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wipe(left)">
                                      <p:cBhvr>
                                        <p:cTn id="23"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build="p"/>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5</a:t>
            </a:fld>
            <a:endParaRPr lang="fr-FR">
              <a:solidFill>
                <a:srgbClr val="FFFFFF"/>
              </a:solidFill>
            </a:endParaRPr>
          </a:p>
        </p:txBody>
      </p:sp>
      <p:sp>
        <p:nvSpPr>
          <p:cNvPr id="7" name="Espace réservé du numéro de diapositive 3">
            <a:extLst>
              <a:ext uri="{FF2B5EF4-FFF2-40B4-BE49-F238E27FC236}">
                <a16:creationId xmlns:a16="http://schemas.microsoft.com/office/drawing/2014/main" xmlns=""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5</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92879"/>
            <a:ext cx="4787677" cy="523220"/>
          </a:xfrm>
          <a:prstGeom prst="rect">
            <a:avLst/>
          </a:prstGeom>
          <a:noFill/>
        </p:spPr>
        <p:txBody>
          <a:bodyPr wrap="square" rtlCol="0">
            <a:spAutoFit/>
          </a:bodyPr>
          <a:lstStyle/>
          <a:p>
            <a:pPr defTabSz="363538">
              <a:tabLst>
                <a:tab pos="903288" algn="l"/>
                <a:tab pos="1077913" algn="l"/>
              </a:tabLst>
            </a:pPr>
            <a:r>
              <a:rPr lang="fr-FR" sz="2800" b="1" cap="small" dirty="0">
                <a:solidFill>
                  <a:srgbClr val="FFFFFF"/>
                </a:solidFill>
              </a:rPr>
              <a:t>Interventions spécifiques</a:t>
            </a:r>
          </a:p>
        </p:txBody>
      </p:sp>
      <p:sp>
        <p:nvSpPr>
          <p:cNvPr id="10" name="Title 1"/>
          <p:cNvSpPr>
            <a:spLocks noGrp="1"/>
          </p:cNvSpPr>
          <p:nvPr>
            <p:ph type="title"/>
          </p:nvPr>
        </p:nvSpPr>
        <p:spPr>
          <a:xfrm>
            <a:off x="1123156" y="1056169"/>
            <a:ext cx="7886700" cy="749087"/>
          </a:xfrm>
        </p:spPr>
        <p:txBody>
          <a:bodyPr>
            <a:normAutofit/>
          </a:bodyPr>
          <a:lstStyle/>
          <a:p>
            <a:pPr algn="r"/>
            <a:r>
              <a:rPr lang="fr-FR" dirty="0"/>
              <a:t>Définition d’ANJE  </a:t>
            </a:r>
          </a:p>
        </p:txBody>
      </p:sp>
      <p:sp>
        <p:nvSpPr>
          <p:cNvPr id="11" name="Content Placeholder 2"/>
          <p:cNvSpPr txBox="1">
            <a:spLocks/>
          </p:cNvSpPr>
          <p:nvPr/>
        </p:nvSpPr>
        <p:spPr>
          <a:xfrm>
            <a:off x="177800" y="5674777"/>
            <a:ext cx="7886700" cy="56103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FR" sz="2700" i="1" dirty="0" smtClean="0"/>
              <a:t>En plénière</a:t>
            </a:r>
            <a:endParaRPr lang="fr-FR" sz="2400" i="1" dirty="0" smtClean="0">
              <a:cs typeface="Arial" pitchFamily="34"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9037" y="1991866"/>
            <a:ext cx="6010103" cy="4006735"/>
          </a:xfrm>
          <a:prstGeom prst="rect">
            <a:avLst/>
          </a:prstGeom>
        </p:spPr>
      </p:pic>
      <p:sp>
        <p:nvSpPr>
          <p:cNvPr id="18" name="ZoneTexte 17"/>
          <p:cNvSpPr txBox="1"/>
          <p:nvPr/>
        </p:nvSpPr>
        <p:spPr>
          <a:xfrm>
            <a:off x="7380718" y="5657471"/>
            <a:ext cx="2015412" cy="276999"/>
          </a:xfrm>
          <a:prstGeom prst="rect">
            <a:avLst/>
          </a:prstGeom>
          <a:noFill/>
        </p:spPr>
        <p:txBody>
          <a:bodyPr wrap="square" rtlCol="0">
            <a:spAutoFit/>
          </a:bodyPr>
          <a:lstStyle/>
          <a:p>
            <a:r>
              <a:rPr lang="fr-FR" sz="1200" b="1" dirty="0" smtClean="0">
                <a:solidFill>
                  <a:schemeClr val="bg1"/>
                </a:solidFill>
              </a:rPr>
              <a:t>Photo : UNICEF</a:t>
            </a:r>
            <a:endParaRPr lang="fr-FR" sz="1200" b="1" dirty="0">
              <a:solidFill>
                <a:schemeClr val="bg1"/>
              </a:solidFill>
            </a:endParaRPr>
          </a:p>
        </p:txBody>
      </p:sp>
      <p:sp>
        <p:nvSpPr>
          <p:cNvPr id="3" name="ZoneTexte 2"/>
          <p:cNvSpPr txBox="1"/>
          <p:nvPr/>
        </p:nvSpPr>
        <p:spPr>
          <a:xfrm>
            <a:off x="517811" y="2140700"/>
            <a:ext cx="1474236" cy="3046988"/>
          </a:xfrm>
          <a:prstGeom prst="rect">
            <a:avLst/>
          </a:prstGeom>
          <a:noFill/>
        </p:spPr>
        <p:txBody>
          <a:bodyPr wrap="square" rtlCol="0">
            <a:spAutoFit/>
          </a:bodyPr>
          <a:lstStyle/>
          <a:p>
            <a:r>
              <a:rPr lang="fr-FR" sz="4800" b="1" dirty="0" smtClean="0">
                <a:solidFill>
                  <a:schemeClr val="accent6">
                    <a:lumMod val="50000"/>
                  </a:schemeClr>
                </a:solidFill>
              </a:rPr>
              <a:t>A</a:t>
            </a:r>
          </a:p>
          <a:p>
            <a:r>
              <a:rPr lang="fr-FR" sz="4800" b="1" dirty="0" smtClean="0"/>
              <a:t>N</a:t>
            </a:r>
          </a:p>
          <a:p>
            <a:r>
              <a:rPr lang="fr-FR" sz="4800" b="1" dirty="0" smtClean="0">
                <a:solidFill>
                  <a:schemeClr val="accent1">
                    <a:lumMod val="50000"/>
                  </a:schemeClr>
                </a:solidFill>
              </a:rPr>
              <a:t>J</a:t>
            </a:r>
          </a:p>
          <a:p>
            <a:r>
              <a:rPr lang="fr-FR" sz="4800" b="1" dirty="0">
                <a:solidFill>
                  <a:srgbClr val="00B0F0"/>
                </a:solidFill>
              </a:rPr>
              <a:t>E</a:t>
            </a:r>
          </a:p>
        </p:txBody>
      </p:sp>
    </p:spTree>
    <p:extLst>
      <p:ext uri="{BB962C8B-B14F-4D97-AF65-F5344CB8AC3E}">
        <p14:creationId xmlns:p14="http://schemas.microsoft.com/office/powerpoint/2010/main" val="3929641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p:bldP spid="11" grpId="0"/>
      <p:bldP spid="18" grpId="0"/>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50</a:t>
            </a:fld>
            <a:endParaRPr lang="fr-FR">
              <a:solidFill>
                <a:srgbClr val="FFFFFF"/>
              </a:solidFill>
            </a:endParaRPr>
          </a:p>
        </p:txBody>
      </p:sp>
      <p:sp>
        <p:nvSpPr>
          <p:cNvPr id="7" name="Espace réservé du numéro de diapositive 3">
            <a:extLst>
              <a:ext uri="{FF2B5EF4-FFF2-40B4-BE49-F238E27FC236}">
                <a16:creationId xmlns:a16="http://schemas.microsoft.com/office/drawing/2014/main" xmlns=""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50</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92879"/>
            <a:ext cx="4787677" cy="523220"/>
          </a:xfrm>
          <a:prstGeom prst="rect">
            <a:avLst/>
          </a:prstGeom>
          <a:noFill/>
        </p:spPr>
        <p:txBody>
          <a:bodyPr wrap="square" rtlCol="0">
            <a:spAutoFit/>
          </a:bodyPr>
          <a:lstStyle/>
          <a:p>
            <a:pPr defTabSz="363538">
              <a:tabLst>
                <a:tab pos="903288" algn="l"/>
                <a:tab pos="1077913" algn="l"/>
              </a:tabLst>
            </a:pPr>
            <a:r>
              <a:rPr lang="fr-FR" sz="2800" b="1" cap="small" dirty="0">
                <a:solidFill>
                  <a:srgbClr val="FFFFFF"/>
                </a:solidFill>
              </a:rPr>
              <a:t>Messages clés </a:t>
            </a:r>
            <a:endParaRPr lang="fr-FR" sz="2800" b="1" cap="small" dirty="0">
              <a:solidFill>
                <a:srgbClr val="FFFFFF"/>
              </a:solidFill>
            </a:endParaRPr>
          </a:p>
        </p:txBody>
      </p:sp>
      <p:sp>
        <p:nvSpPr>
          <p:cNvPr id="10" name="Content Placeholder 2"/>
          <p:cNvSpPr>
            <a:spLocks noGrp="1"/>
          </p:cNvSpPr>
          <p:nvPr>
            <p:ph idx="1"/>
          </p:nvPr>
        </p:nvSpPr>
        <p:spPr>
          <a:xfrm>
            <a:off x="177006" y="1171053"/>
            <a:ext cx="8631714" cy="2273187"/>
          </a:xfrm>
        </p:spPr>
        <p:txBody>
          <a:bodyPr>
            <a:noAutofit/>
          </a:bodyPr>
          <a:lstStyle/>
          <a:p>
            <a:r>
              <a:rPr lang="fr-FR" sz="2200" dirty="0">
                <a:solidFill>
                  <a:schemeClr val="accent4">
                    <a:lumMod val="75000"/>
                  </a:schemeClr>
                </a:solidFill>
              </a:rPr>
              <a:t>Les interventions spécifiques a la nutrition sont couts-efficaces et traditionnellement mises en œuvre sous le leadership du secteur de la </a:t>
            </a:r>
            <a:r>
              <a:rPr lang="fr-FR" sz="2200" dirty="0" smtClean="0">
                <a:solidFill>
                  <a:schemeClr val="accent4">
                    <a:lumMod val="75000"/>
                  </a:schemeClr>
                </a:solidFill>
              </a:rPr>
              <a:t>santé</a:t>
            </a:r>
            <a:endParaRPr lang="fr-FR" sz="2200" dirty="0">
              <a:solidFill>
                <a:schemeClr val="accent4">
                  <a:lumMod val="75000"/>
                </a:schemeClr>
              </a:solidFill>
            </a:endParaRPr>
          </a:p>
          <a:p>
            <a:r>
              <a:rPr lang="fr-FR" sz="2200" dirty="0">
                <a:solidFill>
                  <a:schemeClr val="accent5">
                    <a:lumMod val="50000"/>
                  </a:schemeClr>
                </a:solidFill>
              </a:rPr>
              <a:t>Les interventions ou les programmes spécifiques de nutrition </a:t>
            </a:r>
            <a:r>
              <a:rPr lang="fr-FR" sz="2200" dirty="0" smtClean="0">
                <a:solidFill>
                  <a:schemeClr val="accent5">
                    <a:lumMod val="50000"/>
                  </a:schemeClr>
                </a:solidFill>
              </a:rPr>
              <a:t>agissent </a:t>
            </a:r>
            <a:r>
              <a:rPr lang="fr-FR" sz="2200" dirty="0">
                <a:solidFill>
                  <a:schemeClr val="accent5">
                    <a:lumMod val="50000"/>
                  </a:schemeClr>
                </a:solidFill>
              </a:rPr>
              <a:t>sur les facteurs déterminants immédiats de la nutrition et du développement du fœtus et de l'enfant à </a:t>
            </a:r>
            <a:r>
              <a:rPr lang="fr-FR" sz="2200" dirty="0" smtClean="0">
                <a:solidFill>
                  <a:schemeClr val="accent5">
                    <a:lumMod val="50000"/>
                  </a:schemeClr>
                </a:solidFill>
              </a:rPr>
              <a:t>travers :</a:t>
            </a:r>
            <a:endParaRPr lang="fr-FR" sz="2200" dirty="0">
              <a:solidFill>
                <a:schemeClr val="accent5">
                  <a:lumMod val="50000"/>
                </a:schemeClr>
              </a:solidFill>
            </a:endParaRPr>
          </a:p>
        </p:txBody>
      </p:sp>
      <p:sp>
        <p:nvSpPr>
          <p:cNvPr id="2" name="Rectangle 1"/>
          <p:cNvSpPr/>
          <p:nvPr/>
        </p:nvSpPr>
        <p:spPr>
          <a:xfrm>
            <a:off x="173149" y="3444240"/>
            <a:ext cx="8832850" cy="3370153"/>
          </a:xfrm>
          <a:prstGeom prst="rect">
            <a:avLst/>
          </a:prstGeom>
        </p:spPr>
        <p:txBody>
          <a:bodyPr wrap="square">
            <a:spAutoFit/>
          </a:bodyPr>
          <a:lstStyle/>
          <a:p>
            <a:pPr marL="625475" lvl="1" indent="-184150">
              <a:spcBef>
                <a:spcPts val="600"/>
              </a:spcBef>
              <a:spcAft>
                <a:spcPts val="600"/>
              </a:spcAft>
              <a:buFont typeface="Arial" panose="020B0604020202020204" pitchFamily="34" charset="0"/>
              <a:buChar char="•"/>
            </a:pPr>
            <a:r>
              <a:rPr lang="fr-FR" b="1" dirty="0">
                <a:solidFill>
                  <a:schemeClr val="accent1">
                    <a:lumMod val="50000"/>
                  </a:schemeClr>
                </a:solidFill>
              </a:rPr>
              <a:t>Une alimentation et l’apport en nutriments adéquats (régimes alimentaires), les pratiques en matière d'alimentation et de soins et les pratiques parentales améliorées </a:t>
            </a:r>
            <a:r>
              <a:rPr lang="fr-FR" b="1" dirty="0" smtClean="0">
                <a:solidFill>
                  <a:schemeClr val="accent1">
                    <a:lumMod val="50000"/>
                  </a:schemeClr>
                </a:solidFill>
              </a:rPr>
              <a:t>associés à </a:t>
            </a:r>
            <a:r>
              <a:rPr lang="fr-FR" b="1" dirty="0">
                <a:solidFill>
                  <a:schemeClr val="accent1">
                    <a:lumMod val="50000"/>
                  </a:schemeClr>
                </a:solidFill>
              </a:rPr>
              <a:t>une faible charge des maladies infectieuses et </a:t>
            </a:r>
            <a:r>
              <a:rPr lang="fr-FR" b="1" dirty="0" smtClean="0">
                <a:solidFill>
                  <a:schemeClr val="accent1">
                    <a:lumMod val="50000"/>
                  </a:schemeClr>
                </a:solidFill>
              </a:rPr>
              <a:t>parasitaires </a:t>
            </a:r>
            <a:endParaRPr lang="fr-FR" b="1" dirty="0">
              <a:solidFill>
                <a:schemeClr val="accent1">
                  <a:lumMod val="50000"/>
                </a:schemeClr>
              </a:solidFill>
            </a:endParaRPr>
          </a:p>
          <a:p>
            <a:pPr marL="625475" lvl="1" indent="-184150">
              <a:spcBef>
                <a:spcPts val="600"/>
              </a:spcBef>
              <a:spcAft>
                <a:spcPts val="600"/>
              </a:spcAft>
              <a:buFont typeface="Arial" panose="020B0604020202020204" pitchFamily="34" charset="0"/>
              <a:buChar char="•"/>
            </a:pPr>
            <a:r>
              <a:rPr lang="fr-FR" b="1" dirty="0">
                <a:solidFill>
                  <a:schemeClr val="accent5">
                    <a:lumMod val="50000"/>
                  </a:schemeClr>
                </a:solidFill>
              </a:rPr>
              <a:t>Beaucoup d’efforts engagés mais il reste encore beaucoup à faire pour l’obtention d’une couverture optimale de ces </a:t>
            </a:r>
            <a:r>
              <a:rPr lang="fr-FR" b="1" dirty="0" smtClean="0">
                <a:solidFill>
                  <a:schemeClr val="accent5">
                    <a:lumMod val="50000"/>
                  </a:schemeClr>
                </a:solidFill>
              </a:rPr>
              <a:t>interventions</a:t>
            </a:r>
            <a:endParaRPr lang="fr-FR" b="1" dirty="0">
              <a:solidFill>
                <a:schemeClr val="accent5">
                  <a:lumMod val="50000"/>
                </a:schemeClr>
              </a:solidFill>
            </a:endParaRPr>
          </a:p>
          <a:p>
            <a:pPr marL="625475" lvl="1" indent="-184150">
              <a:spcBef>
                <a:spcPts val="600"/>
              </a:spcBef>
              <a:spcAft>
                <a:spcPts val="600"/>
              </a:spcAft>
              <a:buFont typeface="Arial" panose="020B0604020202020204" pitchFamily="34" charset="0"/>
              <a:buChar char="•"/>
            </a:pPr>
            <a:r>
              <a:rPr lang="fr-FR" b="1" dirty="0" smtClean="0">
                <a:solidFill>
                  <a:schemeClr val="accent6">
                    <a:lumMod val="50000"/>
                  </a:schemeClr>
                </a:solidFill>
              </a:rPr>
              <a:t>Ces interventions doivent </a:t>
            </a:r>
            <a:r>
              <a:rPr lang="fr-FR" b="1" dirty="0">
                <a:solidFill>
                  <a:schemeClr val="accent6">
                    <a:lumMod val="50000"/>
                  </a:schemeClr>
                </a:solidFill>
              </a:rPr>
              <a:t>être complétées et mise en cohérence avec les interventions sensibles a la nutrition agissant sur les déterminants sous-jacents</a:t>
            </a:r>
          </a:p>
          <a:p>
            <a:pPr marL="342900" lvl="1" indent="0">
              <a:buNone/>
            </a:pPr>
            <a:endParaRPr lang="fr-FR" b="1" dirty="0">
              <a:solidFill>
                <a:schemeClr val="accent5">
                  <a:lumMod val="50000"/>
                </a:schemeClr>
              </a:solidFill>
            </a:endParaRPr>
          </a:p>
        </p:txBody>
      </p:sp>
    </p:spTree>
    <p:extLst>
      <p:ext uri="{BB962C8B-B14F-4D97-AF65-F5344CB8AC3E}">
        <p14:creationId xmlns:p14="http://schemas.microsoft.com/office/powerpoint/2010/main" val="3584022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rme 2">
            <a:extLst>
              <a:ext uri="{FF2B5EF4-FFF2-40B4-BE49-F238E27FC236}">
                <a16:creationId xmlns="" xmlns:a16="http://schemas.microsoft.com/office/drawing/2014/main" id="{90782D16-951F-410C-A02A-6632C86469E3}"/>
              </a:ext>
            </a:extLst>
          </p:cNvPr>
          <p:cNvSpPr>
            <a:spLocks/>
          </p:cNvSpPr>
          <p:nvPr/>
        </p:nvSpPr>
        <p:spPr bwMode="auto">
          <a:xfrm>
            <a:off x="179512" y="1556791"/>
            <a:ext cx="8784976" cy="936105"/>
          </a:xfrm>
          <a:prstGeom prst="rect">
            <a:avLst/>
          </a:prstGeom>
          <a:noFill/>
          <a:ln w="9525">
            <a:noFill/>
            <a:miter lim="800000"/>
            <a:headEnd/>
            <a:tailEnd/>
          </a:ln>
        </p:spPr>
        <p:txBody>
          <a:bodyPr/>
          <a:lstStyle/>
          <a:p>
            <a:pPr algn="ctr" fontAlgn="base">
              <a:spcBef>
                <a:spcPct val="20000"/>
              </a:spcBef>
              <a:spcAft>
                <a:spcPct val="0"/>
              </a:spcAft>
              <a:buClr>
                <a:srgbClr val="0BD0D9"/>
              </a:buClr>
              <a:buSzPct val="95000"/>
              <a:buFont typeface="Wingdings 2" pitchFamily="18" charset="2"/>
              <a:buNone/>
              <a:defRPr/>
            </a:pPr>
            <a:r>
              <a:rPr lang="fr-CA" sz="4000" b="1" dirty="0">
                <a:ln w="0"/>
                <a:solidFill>
                  <a:srgbClr val="0081AE">
                    <a:lumMod val="50000"/>
                  </a:srgbClr>
                </a:solidFill>
                <a:effectLst>
                  <a:outerShdw blurRad="38100" dist="19050" dir="2700000" algn="tl" rotWithShape="0">
                    <a:srgbClr val="575757">
                      <a:alpha val="40000"/>
                    </a:srgbClr>
                  </a:outerShdw>
                </a:effectLst>
                <a:latin typeface="Calibri" pitchFamily="34" charset="0"/>
              </a:rPr>
              <a:t>Wa fonda goy </a:t>
            </a:r>
            <a:r>
              <a:rPr lang="fr-CA" sz="4000" b="1" dirty="0" err="1">
                <a:ln w="0"/>
                <a:solidFill>
                  <a:srgbClr val="0081AE">
                    <a:lumMod val="50000"/>
                  </a:srgbClr>
                </a:solidFill>
                <a:effectLst>
                  <a:outerShdw blurRad="38100" dist="19050" dir="2700000" algn="tl" rotWithShape="0">
                    <a:srgbClr val="575757">
                      <a:alpha val="40000"/>
                    </a:srgbClr>
                  </a:outerShdw>
                </a:effectLst>
                <a:latin typeface="Calibri" pitchFamily="34" charset="0"/>
              </a:rPr>
              <a:t>aran</a:t>
            </a:r>
            <a:r>
              <a:rPr lang="fr-CA" sz="4000" b="1" dirty="0">
                <a:ln w="0"/>
                <a:solidFill>
                  <a:srgbClr val="0081AE">
                    <a:lumMod val="50000"/>
                  </a:srgbClr>
                </a:solidFill>
                <a:effectLst>
                  <a:outerShdw blurRad="38100" dist="19050" dir="2700000" algn="tl" rotWithShape="0">
                    <a:srgbClr val="575757">
                      <a:alpha val="40000"/>
                    </a:srgbClr>
                  </a:outerShdw>
                </a:effectLst>
                <a:latin typeface="Calibri" pitchFamily="34" charset="0"/>
              </a:rPr>
              <a:t> </a:t>
            </a:r>
            <a:r>
              <a:rPr lang="fr-CA" sz="4000" b="1" dirty="0" err="1">
                <a:ln w="0"/>
                <a:solidFill>
                  <a:srgbClr val="0081AE">
                    <a:lumMod val="50000"/>
                  </a:srgbClr>
                </a:solidFill>
                <a:effectLst>
                  <a:outerShdw blurRad="38100" dist="19050" dir="2700000" algn="tl" rotWithShape="0">
                    <a:srgbClr val="575757">
                      <a:alpha val="40000"/>
                    </a:srgbClr>
                  </a:outerShdw>
                </a:effectLst>
                <a:latin typeface="Calibri" pitchFamily="34" charset="0"/>
              </a:rPr>
              <a:t>kam</a:t>
            </a:r>
            <a:r>
              <a:rPr lang="fr-CA" sz="4000" b="1" dirty="0">
                <a:ln w="0"/>
                <a:solidFill>
                  <a:srgbClr val="0081AE">
                    <a:lumMod val="50000"/>
                  </a:srgbClr>
                </a:solidFill>
                <a:effectLst>
                  <a:outerShdw blurRad="38100" dist="19050" dir="2700000" algn="tl" rotWithShape="0">
                    <a:srgbClr val="575757">
                      <a:alpha val="40000"/>
                    </a:srgbClr>
                  </a:outerShdw>
                </a:effectLst>
                <a:latin typeface="Calibri" pitchFamily="34" charset="0"/>
              </a:rPr>
              <a:t> ka </a:t>
            </a:r>
            <a:r>
              <a:rPr lang="fr-CA" sz="4000" b="1" dirty="0" err="1">
                <a:ln w="0"/>
                <a:solidFill>
                  <a:srgbClr val="0081AE">
                    <a:lumMod val="50000"/>
                  </a:srgbClr>
                </a:solidFill>
                <a:effectLst>
                  <a:outerShdw blurRad="38100" dist="19050" dir="2700000" algn="tl" rotWithShape="0">
                    <a:srgbClr val="575757">
                      <a:alpha val="40000"/>
                    </a:srgbClr>
                  </a:outerShdw>
                </a:effectLst>
                <a:latin typeface="Calibri" pitchFamily="34" charset="0"/>
              </a:rPr>
              <a:t>ga</a:t>
            </a:r>
            <a:r>
              <a:rPr lang="fr-CA" sz="4000" b="1" dirty="0">
                <a:ln w="0"/>
                <a:solidFill>
                  <a:srgbClr val="0081AE">
                    <a:lumMod val="50000"/>
                  </a:srgbClr>
                </a:solidFill>
                <a:effectLst>
                  <a:outerShdw blurRad="38100" dist="19050" dir="2700000" algn="tl" rotWithShape="0">
                    <a:srgbClr val="575757">
                      <a:alpha val="40000"/>
                    </a:srgbClr>
                  </a:outerShdw>
                </a:effectLst>
                <a:latin typeface="Calibri" pitchFamily="34" charset="0"/>
              </a:rPr>
              <a:t> aï </a:t>
            </a:r>
            <a:r>
              <a:rPr lang="fr-CA" sz="4000" b="1" dirty="0" err="1">
                <a:ln w="0"/>
                <a:solidFill>
                  <a:srgbClr val="0081AE">
                    <a:lumMod val="50000"/>
                  </a:srgbClr>
                </a:solidFill>
                <a:effectLst>
                  <a:outerShdw blurRad="38100" dist="19050" dir="2700000" algn="tl" rotWithShape="0">
                    <a:srgbClr val="575757">
                      <a:alpha val="40000"/>
                    </a:srgbClr>
                  </a:outerShdw>
                </a:effectLst>
                <a:latin typeface="Calibri" pitchFamily="34" charset="0"/>
              </a:rPr>
              <a:t>hangane</a:t>
            </a:r>
            <a:endParaRPr lang="fr-CA" sz="4000" b="1" dirty="0">
              <a:ln w="0"/>
              <a:solidFill>
                <a:srgbClr val="0081AE">
                  <a:lumMod val="50000"/>
                </a:srgbClr>
              </a:solidFill>
              <a:effectLst>
                <a:outerShdw blurRad="38100" dist="19050" dir="2700000" algn="tl" rotWithShape="0">
                  <a:srgbClr val="575757">
                    <a:alpha val="40000"/>
                  </a:srgbClr>
                </a:outerShdw>
              </a:effectLst>
              <a:latin typeface="Calibri" pitchFamily="34" charset="0"/>
            </a:endParaRPr>
          </a:p>
        </p:txBody>
      </p:sp>
      <p:sp>
        <p:nvSpPr>
          <p:cNvPr id="12" name="Forme 2">
            <a:extLst>
              <a:ext uri="{FF2B5EF4-FFF2-40B4-BE49-F238E27FC236}">
                <a16:creationId xmlns="" xmlns:a16="http://schemas.microsoft.com/office/drawing/2014/main" id="{2C45361A-595A-42DA-969E-9D5AB3B48A59}"/>
              </a:ext>
            </a:extLst>
          </p:cNvPr>
          <p:cNvSpPr>
            <a:spLocks/>
          </p:cNvSpPr>
          <p:nvPr/>
        </p:nvSpPr>
        <p:spPr bwMode="auto">
          <a:xfrm>
            <a:off x="184583" y="2204863"/>
            <a:ext cx="8784976" cy="936105"/>
          </a:xfrm>
          <a:prstGeom prst="rect">
            <a:avLst/>
          </a:prstGeom>
          <a:noFill/>
          <a:ln w="9525">
            <a:noFill/>
            <a:miter lim="800000"/>
            <a:headEnd/>
            <a:tailEnd/>
          </a:ln>
        </p:spPr>
        <p:txBody>
          <a:bodyPr/>
          <a:lstStyle/>
          <a:p>
            <a:pPr algn="ctr" fontAlgn="base">
              <a:spcBef>
                <a:spcPct val="20000"/>
              </a:spcBef>
              <a:spcAft>
                <a:spcPct val="0"/>
              </a:spcAft>
              <a:buClr>
                <a:srgbClr val="0BD0D9"/>
              </a:buClr>
              <a:buSzPct val="95000"/>
              <a:buFont typeface="Wingdings 2" pitchFamily="18" charset="2"/>
              <a:buNone/>
              <a:defRPr/>
            </a:pPr>
            <a:r>
              <a:rPr lang="sv-SE" sz="4000" b="1" dirty="0">
                <a:ln w="0"/>
                <a:solidFill>
                  <a:srgbClr val="DADC4B">
                    <a:lumMod val="75000"/>
                  </a:srgbClr>
                </a:solidFill>
                <a:effectLst>
                  <a:outerShdw blurRad="38100" dist="19050" dir="2700000" algn="tl" rotWithShape="0">
                    <a:srgbClr val="575757">
                      <a:alpha val="40000"/>
                    </a:srgbClr>
                  </a:outerShdw>
                </a:effectLst>
                <a:latin typeface="Calibri" pitchFamily="34" charset="0"/>
              </a:rPr>
              <a:t>Na gode da kou ka bani hankalin kou</a:t>
            </a:r>
            <a:endParaRPr lang="fr-CA" sz="4000" b="1" dirty="0">
              <a:ln w="0"/>
              <a:solidFill>
                <a:srgbClr val="DADC4B">
                  <a:lumMod val="75000"/>
                </a:srgbClr>
              </a:solidFill>
              <a:effectLst>
                <a:outerShdw blurRad="38100" dist="19050" dir="2700000" algn="tl" rotWithShape="0">
                  <a:srgbClr val="575757">
                    <a:alpha val="40000"/>
                  </a:srgbClr>
                </a:outerShdw>
              </a:effectLst>
              <a:latin typeface="Calibri" pitchFamily="34" charset="0"/>
            </a:endParaRPr>
          </a:p>
        </p:txBody>
      </p:sp>
      <p:sp>
        <p:nvSpPr>
          <p:cNvPr id="13" name="Forme 2">
            <a:extLst>
              <a:ext uri="{FF2B5EF4-FFF2-40B4-BE49-F238E27FC236}">
                <a16:creationId xmlns="" xmlns:a16="http://schemas.microsoft.com/office/drawing/2014/main" id="{1B4F30C4-0278-4E91-930A-109066B3E455}"/>
              </a:ext>
            </a:extLst>
          </p:cNvPr>
          <p:cNvSpPr>
            <a:spLocks/>
          </p:cNvSpPr>
          <p:nvPr/>
        </p:nvSpPr>
        <p:spPr bwMode="auto">
          <a:xfrm>
            <a:off x="184822" y="2852935"/>
            <a:ext cx="8784976" cy="936105"/>
          </a:xfrm>
          <a:prstGeom prst="rect">
            <a:avLst/>
          </a:prstGeom>
          <a:noFill/>
          <a:ln w="9525">
            <a:noFill/>
            <a:miter lim="800000"/>
            <a:headEnd/>
            <a:tailEnd/>
          </a:ln>
        </p:spPr>
        <p:txBody>
          <a:bodyPr/>
          <a:lstStyle/>
          <a:p>
            <a:pPr algn="ctr" fontAlgn="base">
              <a:spcBef>
                <a:spcPct val="20000"/>
              </a:spcBef>
              <a:spcAft>
                <a:spcPct val="0"/>
              </a:spcAft>
              <a:buClr>
                <a:srgbClr val="0BD0D9"/>
              </a:buClr>
              <a:buSzPct val="95000"/>
              <a:buFont typeface="Wingdings 2" pitchFamily="18" charset="2"/>
              <a:buNone/>
              <a:defRPr/>
            </a:pPr>
            <a:r>
              <a:rPr lang="fr-CA" sz="4000" b="1" dirty="0">
                <a:ln w="0"/>
                <a:solidFill>
                  <a:srgbClr val="0081AE">
                    <a:lumMod val="75000"/>
                  </a:srgbClr>
                </a:solidFill>
                <a:effectLst>
                  <a:outerShdw blurRad="38100" dist="19050" dir="2700000" algn="tl" rotWithShape="0">
                    <a:srgbClr val="575757">
                      <a:alpha val="40000"/>
                    </a:srgbClr>
                  </a:outerShdw>
                </a:effectLst>
                <a:latin typeface="Calibri" pitchFamily="34" charset="0"/>
              </a:rPr>
              <a:t>Merci de votre attention</a:t>
            </a:r>
          </a:p>
        </p:txBody>
      </p:sp>
      <p:grpSp>
        <p:nvGrpSpPr>
          <p:cNvPr id="14" name="Groupe 13"/>
          <p:cNvGrpSpPr/>
          <p:nvPr/>
        </p:nvGrpSpPr>
        <p:grpSpPr>
          <a:xfrm>
            <a:off x="6983413" y="0"/>
            <a:ext cx="2160587" cy="720725"/>
            <a:chOff x="6983413" y="0"/>
            <a:chExt cx="2190482" cy="720725"/>
          </a:xfrm>
        </p:grpSpPr>
        <p:grpSp>
          <p:nvGrpSpPr>
            <p:cNvPr id="15" name="Group 4"/>
            <p:cNvGrpSpPr>
              <a:grpSpLocks noChangeAspect="1"/>
            </p:cNvGrpSpPr>
            <p:nvPr/>
          </p:nvGrpSpPr>
          <p:grpSpPr bwMode="auto">
            <a:xfrm>
              <a:off x="6983413" y="0"/>
              <a:ext cx="2160587" cy="720725"/>
              <a:chOff x="4399" y="0"/>
              <a:chExt cx="1361" cy="454"/>
            </a:xfrm>
          </p:grpSpPr>
          <p:sp>
            <p:nvSpPr>
              <p:cNvPr id="17"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b="1">
                  <a:solidFill>
                    <a:srgbClr val="575757"/>
                  </a:solidFill>
                </a:endParaRPr>
              </a:p>
            </p:txBody>
          </p:sp>
          <p:pic>
            <p:nvPicPr>
              <p:cNvPr id="1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 name="Imag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pic>
        <p:nvPicPr>
          <p:cNvPr id="2" name="Imag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87312" y="4076936"/>
            <a:ext cx="4277176" cy="2016224"/>
          </a:xfrm>
          <a:prstGeom prst="rect">
            <a:avLst/>
          </a:prstGeom>
        </p:spPr>
      </p:pic>
    </p:spTree>
    <p:extLst>
      <p:ext uri="{BB962C8B-B14F-4D97-AF65-F5344CB8AC3E}">
        <p14:creationId xmlns:p14="http://schemas.microsoft.com/office/powerpoint/2010/main" val="278553249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0-#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8"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0-#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9" presetClass="entr" presetSubtype="0"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dissolv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6</a:t>
            </a:fld>
            <a:endParaRPr lang="fr-FR">
              <a:solidFill>
                <a:srgbClr val="FFFFFF"/>
              </a:solidFill>
            </a:endParaRPr>
          </a:p>
        </p:txBody>
      </p:sp>
      <p:sp>
        <p:nvSpPr>
          <p:cNvPr id="7" name="Espace réservé du numéro de diapositive 3">
            <a:extLst>
              <a:ext uri="{FF2B5EF4-FFF2-40B4-BE49-F238E27FC236}">
                <a16:creationId xmlns:a16="http://schemas.microsoft.com/office/drawing/2014/main" xmlns=""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6</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92879"/>
            <a:ext cx="4787677" cy="461665"/>
          </a:xfrm>
          <a:prstGeom prst="rect">
            <a:avLst/>
          </a:prstGeom>
          <a:noFill/>
        </p:spPr>
        <p:txBody>
          <a:bodyPr wrap="square" rtlCol="0">
            <a:spAutoFit/>
          </a:bodyPr>
          <a:lstStyle/>
          <a:p>
            <a:pPr defTabSz="363538">
              <a:tabLst>
                <a:tab pos="903288" algn="l"/>
                <a:tab pos="1077913" algn="l"/>
              </a:tabLst>
            </a:pPr>
            <a:r>
              <a:rPr lang="fr-FR" sz="2400" b="1" cap="small" dirty="0">
                <a:solidFill>
                  <a:srgbClr val="FFFFFF"/>
                </a:solidFill>
              </a:rPr>
              <a:t>Interventions </a:t>
            </a:r>
            <a:r>
              <a:rPr lang="fr-FR" sz="2400" b="1" cap="small" dirty="0" smtClean="0">
                <a:solidFill>
                  <a:srgbClr val="FFFFFF"/>
                </a:solidFill>
              </a:rPr>
              <a:t>spécifiques / </a:t>
            </a:r>
            <a:r>
              <a:rPr lang="fr-FR" sz="2400" b="1" cap="small" dirty="0" err="1" smtClean="0">
                <a:solidFill>
                  <a:srgbClr val="FFFFFF"/>
                </a:solidFill>
              </a:rPr>
              <a:t>ANJE</a:t>
            </a:r>
            <a:endParaRPr lang="fr-FR" sz="2400" b="1" cap="small" dirty="0">
              <a:solidFill>
                <a:srgbClr val="FFFFFF"/>
              </a:solidFill>
            </a:endParaRPr>
          </a:p>
        </p:txBody>
      </p:sp>
      <p:sp>
        <p:nvSpPr>
          <p:cNvPr id="11" name="Title 1"/>
          <p:cNvSpPr>
            <a:spLocks noGrp="1"/>
          </p:cNvSpPr>
          <p:nvPr>
            <p:ph type="title"/>
          </p:nvPr>
        </p:nvSpPr>
        <p:spPr>
          <a:xfrm>
            <a:off x="2129627" y="812046"/>
            <a:ext cx="7044268" cy="756501"/>
          </a:xfrm>
        </p:spPr>
        <p:txBody>
          <a:bodyPr>
            <a:normAutofit/>
          </a:bodyPr>
          <a:lstStyle/>
          <a:p>
            <a:pPr algn="l"/>
            <a:r>
              <a:rPr lang="fr-FR" sz="2400" dirty="0"/>
              <a:t>Les 1 000 jours, fenêtre d’opportunité au Niger</a:t>
            </a:r>
          </a:p>
        </p:txBody>
      </p:sp>
      <p:pic>
        <p:nvPicPr>
          <p:cNvPr id="18" name="Content Placeholder 4" descr="A close up of a map&#10;&#10;Description automatically generated">
            <a:extLst>
              <a:ext uri="{FF2B5EF4-FFF2-40B4-BE49-F238E27FC236}">
                <a16:creationId xmlns:a16="http://schemas.microsoft.com/office/drawing/2014/main" xmlns="" id="{80CE5144-B26B-A140-916D-21B304CFFA98}"/>
              </a:ext>
            </a:extLst>
          </p:cNvPr>
          <p:cNvPicPr>
            <a:picLocks noGrp="1" noChangeAspect="1"/>
          </p:cNvPicPr>
          <p:nvPr>
            <p:ph idx="1"/>
          </p:nvPr>
        </p:nvPicPr>
        <p:blipFill>
          <a:blip r:embed="rId5"/>
          <a:stretch>
            <a:fillRect/>
          </a:stretch>
        </p:blipFill>
        <p:spPr>
          <a:xfrm>
            <a:off x="217799" y="1720448"/>
            <a:ext cx="8792057" cy="4402494"/>
          </a:xfrm>
          <a:prstGeom prst="rect">
            <a:avLst/>
          </a:prstGeom>
        </p:spPr>
      </p:pic>
    </p:spTree>
    <p:extLst>
      <p:ext uri="{BB962C8B-B14F-4D97-AF65-F5344CB8AC3E}">
        <p14:creationId xmlns:p14="http://schemas.microsoft.com/office/powerpoint/2010/main" val="51461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dissolv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7</a:t>
            </a:fld>
            <a:endParaRPr lang="fr-FR">
              <a:solidFill>
                <a:srgbClr val="FFFFFF"/>
              </a:solidFill>
            </a:endParaRPr>
          </a:p>
        </p:txBody>
      </p:sp>
      <p:sp>
        <p:nvSpPr>
          <p:cNvPr id="7" name="Espace réservé du numéro de diapositive 3">
            <a:extLst>
              <a:ext uri="{FF2B5EF4-FFF2-40B4-BE49-F238E27FC236}">
                <a16:creationId xmlns:a16="http://schemas.microsoft.com/office/drawing/2014/main" xmlns=""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7</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92879"/>
            <a:ext cx="4787677" cy="461665"/>
          </a:xfrm>
          <a:prstGeom prst="rect">
            <a:avLst/>
          </a:prstGeom>
          <a:noFill/>
        </p:spPr>
        <p:txBody>
          <a:bodyPr wrap="square" rtlCol="0">
            <a:spAutoFit/>
          </a:bodyPr>
          <a:lstStyle/>
          <a:p>
            <a:pPr defTabSz="363538">
              <a:tabLst>
                <a:tab pos="903288" algn="l"/>
                <a:tab pos="1077913" algn="l"/>
              </a:tabLst>
            </a:pPr>
            <a:r>
              <a:rPr lang="fr-FR" sz="2400" b="1" cap="small" dirty="0">
                <a:solidFill>
                  <a:srgbClr val="FFFFFF"/>
                </a:solidFill>
              </a:rPr>
              <a:t>Interventions spécifiques / </a:t>
            </a:r>
            <a:r>
              <a:rPr lang="fr-FR" sz="2400" b="1" cap="small" dirty="0" err="1">
                <a:solidFill>
                  <a:srgbClr val="FFFFFF"/>
                </a:solidFill>
              </a:rPr>
              <a:t>ANJE</a:t>
            </a:r>
            <a:endParaRPr lang="fr-FR" sz="2400" b="1" cap="small" dirty="0">
              <a:solidFill>
                <a:srgbClr val="FFFFFF"/>
              </a:solidFill>
            </a:endParaRPr>
          </a:p>
        </p:txBody>
      </p:sp>
      <p:sp>
        <p:nvSpPr>
          <p:cNvPr id="10" name="Content Placeholder 2"/>
          <p:cNvSpPr>
            <a:spLocks noGrp="1"/>
          </p:cNvSpPr>
          <p:nvPr>
            <p:ph idx="1"/>
          </p:nvPr>
        </p:nvSpPr>
        <p:spPr>
          <a:xfrm>
            <a:off x="-61689" y="2305452"/>
            <a:ext cx="4514850" cy="3904848"/>
          </a:xfrm>
        </p:spPr>
        <p:txBody>
          <a:bodyPr>
            <a:noAutofit/>
          </a:bodyPr>
          <a:lstStyle/>
          <a:p>
            <a:pPr marL="215504" indent="-258366">
              <a:lnSpc>
                <a:spcPct val="100000"/>
              </a:lnSpc>
              <a:spcBef>
                <a:spcPts val="0"/>
              </a:spcBef>
              <a:spcAft>
                <a:spcPts val="450"/>
              </a:spcAft>
              <a:buClr>
                <a:srgbClr val="000000"/>
              </a:buClr>
              <a:buSzPct val="100000"/>
            </a:pPr>
            <a:r>
              <a:rPr lang="fr-FR" sz="2400" b="1" dirty="0" smtClean="0">
                <a:solidFill>
                  <a:schemeClr val="accent6">
                    <a:lumMod val="50000"/>
                  </a:schemeClr>
                </a:solidFill>
                <a:cs typeface="Arial" pitchFamily="34" charset="0"/>
              </a:rPr>
              <a:t>La </a:t>
            </a:r>
            <a:r>
              <a:rPr lang="fr-FR" sz="2400" b="1" dirty="0">
                <a:solidFill>
                  <a:schemeClr val="accent6">
                    <a:lumMod val="50000"/>
                  </a:schemeClr>
                </a:solidFill>
                <a:cs typeface="Arial" pitchFamily="34" charset="0"/>
              </a:rPr>
              <a:t>distribution de moustiquaires imprégnées</a:t>
            </a:r>
          </a:p>
          <a:p>
            <a:pPr marL="215504" indent="-258366">
              <a:lnSpc>
                <a:spcPct val="100000"/>
              </a:lnSpc>
              <a:spcBef>
                <a:spcPts val="0"/>
              </a:spcBef>
              <a:spcAft>
                <a:spcPts val="450"/>
              </a:spcAft>
              <a:buClr>
                <a:srgbClr val="000000"/>
              </a:buClr>
              <a:buSzPct val="100000"/>
            </a:pPr>
            <a:r>
              <a:rPr lang="fr-FR" sz="2400" b="1" dirty="0">
                <a:solidFill>
                  <a:schemeClr val="accent1"/>
                </a:solidFill>
                <a:cs typeface="Arial" pitchFamily="34" charset="0"/>
              </a:rPr>
              <a:t>La vaccination contre la méningite</a:t>
            </a:r>
          </a:p>
          <a:p>
            <a:pPr marL="215504" indent="-258366">
              <a:lnSpc>
                <a:spcPct val="100000"/>
              </a:lnSpc>
              <a:spcBef>
                <a:spcPts val="0"/>
              </a:spcBef>
              <a:spcAft>
                <a:spcPts val="450"/>
              </a:spcAft>
              <a:buClr>
                <a:srgbClr val="000000"/>
              </a:buClr>
              <a:buSzPct val="100000"/>
            </a:pPr>
            <a:r>
              <a:rPr lang="fr-FR" sz="2400" b="1" dirty="0">
                <a:solidFill>
                  <a:schemeClr val="accent3">
                    <a:lumMod val="50000"/>
                  </a:schemeClr>
                </a:solidFill>
                <a:cs typeface="Arial" pitchFamily="34" charset="0"/>
              </a:rPr>
              <a:t>La promotion de l’allaitement maternel et de l’alimentation de complément </a:t>
            </a:r>
          </a:p>
          <a:p>
            <a:pPr marL="215504" indent="-258366">
              <a:lnSpc>
                <a:spcPct val="100000"/>
              </a:lnSpc>
              <a:spcBef>
                <a:spcPts val="0"/>
              </a:spcBef>
              <a:spcAft>
                <a:spcPts val="450"/>
              </a:spcAft>
              <a:buClr>
                <a:srgbClr val="000000"/>
              </a:buClr>
              <a:buSzPct val="100000"/>
            </a:pPr>
            <a:r>
              <a:rPr lang="fr-FR" sz="2400" b="1" dirty="0">
                <a:solidFill>
                  <a:schemeClr val="accent4">
                    <a:lumMod val="75000"/>
                  </a:schemeClr>
                </a:solidFill>
                <a:cs typeface="Arial" pitchFamily="34" charset="0"/>
              </a:rPr>
              <a:t>La distribution de la vitamine A et du </a:t>
            </a:r>
            <a:r>
              <a:rPr lang="fr-FR" sz="2400" b="1" dirty="0" smtClean="0">
                <a:solidFill>
                  <a:schemeClr val="accent4">
                    <a:lumMod val="75000"/>
                  </a:schemeClr>
                </a:solidFill>
                <a:cs typeface="Arial" pitchFamily="34" charset="0"/>
              </a:rPr>
              <a:t>Zinc</a:t>
            </a:r>
            <a:endParaRPr lang="fr-FR" sz="2000" b="1" dirty="0">
              <a:solidFill>
                <a:schemeClr val="accent4">
                  <a:lumMod val="75000"/>
                </a:schemeClr>
              </a:solidFill>
            </a:endParaRPr>
          </a:p>
        </p:txBody>
      </p:sp>
      <p:pic>
        <p:nvPicPr>
          <p:cNvPr id="11" name="Picture 3">
            <a:extLst>
              <a:ext uri="{FF2B5EF4-FFF2-40B4-BE49-F238E27FC236}">
                <a16:creationId xmlns:a16="http://schemas.microsoft.com/office/drawing/2014/main" xmlns="" id="{381959E2-528D-AD4B-B63D-1F706571C9D8}"/>
              </a:ext>
            </a:extLst>
          </p:cNvPr>
          <p:cNvPicPr>
            <a:picLocks noChangeAspect="1"/>
          </p:cNvPicPr>
          <p:nvPr/>
        </p:nvPicPr>
        <p:blipFill>
          <a:blip r:embed="rId5"/>
          <a:stretch>
            <a:fillRect/>
          </a:stretch>
        </p:blipFill>
        <p:spPr>
          <a:xfrm>
            <a:off x="4453161" y="2430025"/>
            <a:ext cx="4424867" cy="3380225"/>
          </a:xfrm>
          <a:prstGeom prst="rect">
            <a:avLst/>
          </a:prstGeom>
        </p:spPr>
      </p:pic>
      <p:sp>
        <p:nvSpPr>
          <p:cNvPr id="2" name="Rectangle 1"/>
          <p:cNvSpPr/>
          <p:nvPr/>
        </p:nvSpPr>
        <p:spPr>
          <a:xfrm>
            <a:off x="128711" y="1280547"/>
            <a:ext cx="8877300" cy="830997"/>
          </a:xfrm>
          <a:prstGeom prst="rect">
            <a:avLst/>
          </a:prstGeom>
        </p:spPr>
        <p:txBody>
          <a:bodyPr wrap="square">
            <a:spAutoFit/>
          </a:bodyPr>
          <a:lstStyle/>
          <a:p>
            <a:pPr>
              <a:spcAft>
                <a:spcPts val="450"/>
              </a:spcAft>
            </a:pPr>
            <a:r>
              <a:rPr lang="fr-FR" sz="2400" b="1" dirty="0"/>
              <a:t>Quelle est l’intervention la plus efficace pour prévenir la mortalité infantile ?</a:t>
            </a:r>
          </a:p>
        </p:txBody>
      </p:sp>
    </p:spTree>
    <p:extLst>
      <p:ext uri="{BB962C8B-B14F-4D97-AF65-F5344CB8AC3E}">
        <p14:creationId xmlns:p14="http://schemas.microsoft.com/office/powerpoint/2010/main" val="2780873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wipe(down)">
                                      <p:cBhvr>
                                        <p:cTn id="20" dur="500"/>
                                        <p:tgtEl>
                                          <p:spTgt spid="10">
                                            <p:txEl>
                                              <p:pRg st="0" end="0"/>
                                            </p:txEl>
                                          </p:spTgt>
                                        </p:tgtEl>
                                      </p:cBhvr>
                                    </p:animEffect>
                                  </p:childTnLst>
                                </p:cTn>
                              </p:par>
                            </p:childTnLst>
                          </p:cTn>
                        </p:par>
                        <p:par>
                          <p:cTn id="21" fill="hold">
                            <p:stCondLst>
                              <p:cond delay="500"/>
                            </p:stCondLst>
                            <p:childTnLst>
                              <p:par>
                                <p:cTn id="22" presetID="22" presetClass="entr" presetSubtype="4" fill="hold" nodeType="afterEffect">
                                  <p:stCondLst>
                                    <p:cond delay="0"/>
                                  </p:stCondLst>
                                  <p:childTnLst>
                                    <p:set>
                                      <p:cBhvr>
                                        <p:cTn id="23" dur="1" fill="hold">
                                          <p:stCondLst>
                                            <p:cond delay="0"/>
                                          </p:stCondLst>
                                        </p:cTn>
                                        <p:tgtEl>
                                          <p:spTgt spid="10">
                                            <p:txEl>
                                              <p:pRg st="1" end="1"/>
                                            </p:txEl>
                                          </p:spTgt>
                                        </p:tgtEl>
                                        <p:attrNameLst>
                                          <p:attrName>style.visibility</p:attrName>
                                        </p:attrNameLst>
                                      </p:cBhvr>
                                      <p:to>
                                        <p:strVal val="visible"/>
                                      </p:to>
                                    </p:set>
                                    <p:animEffect transition="in" filter="wipe(down)">
                                      <p:cBhvr>
                                        <p:cTn id="24" dur="500"/>
                                        <p:tgtEl>
                                          <p:spTgt spid="10">
                                            <p:txEl>
                                              <p:pRg st="1" end="1"/>
                                            </p:txEl>
                                          </p:spTgt>
                                        </p:tgtEl>
                                      </p:cBhvr>
                                    </p:animEffect>
                                  </p:childTnLst>
                                </p:cTn>
                              </p:par>
                            </p:childTnLst>
                          </p:cTn>
                        </p:par>
                        <p:par>
                          <p:cTn id="25" fill="hold">
                            <p:stCondLst>
                              <p:cond delay="1000"/>
                            </p:stCondLst>
                            <p:childTnLst>
                              <p:par>
                                <p:cTn id="26" presetID="22" presetClass="entr" presetSubtype="4" fill="hold" nodeType="afterEffect">
                                  <p:stCondLst>
                                    <p:cond delay="0"/>
                                  </p:stCondLst>
                                  <p:childTnLst>
                                    <p:set>
                                      <p:cBhvr>
                                        <p:cTn id="27" dur="1" fill="hold">
                                          <p:stCondLst>
                                            <p:cond delay="0"/>
                                          </p:stCondLst>
                                        </p:cTn>
                                        <p:tgtEl>
                                          <p:spTgt spid="10">
                                            <p:txEl>
                                              <p:pRg st="2" end="2"/>
                                            </p:txEl>
                                          </p:spTgt>
                                        </p:tgtEl>
                                        <p:attrNameLst>
                                          <p:attrName>style.visibility</p:attrName>
                                        </p:attrNameLst>
                                      </p:cBhvr>
                                      <p:to>
                                        <p:strVal val="visible"/>
                                      </p:to>
                                    </p:set>
                                    <p:animEffect transition="in" filter="wipe(down)">
                                      <p:cBhvr>
                                        <p:cTn id="28" dur="500"/>
                                        <p:tgtEl>
                                          <p:spTgt spid="10">
                                            <p:txEl>
                                              <p:pRg st="2" end="2"/>
                                            </p:txEl>
                                          </p:spTgt>
                                        </p:tgtEl>
                                      </p:cBhvr>
                                    </p:animEffect>
                                  </p:childTnLst>
                                </p:cTn>
                              </p:par>
                            </p:childTnLst>
                          </p:cTn>
                        </p:par>
                        <p:par>
                          <p:cTn id="29" fill="hold">
                            <p:stCondLst>
                              <p:cond delay="1500"/>
                            </p:stCondLst>
                            <p:childTnLst>
                              <p:par>
                                <p:cTn id="30" presetID="22" presetClass="entr" presetSubtype="4" fill="hold" nodeType="afterEffect">
                                  <p:stCondLst>
                                    <p:cond delay="0"/>
                                  </p:stCondLst>
                                  <p:childTnLst>
                                    <p:set>
                                      <p:cBhvr>
                                        <p:cTn id="31" dur="1" fill="hold">
                                          <p:stCondLst>
                                            <p:cond delay="0"/>
                                          </p:stCondLst>
                                        </p:cTn>
                                        <p:tgtEl>
                                          <p:spTgt spid="10">
                                            <p:txEl>
                                              <p:pRg st="3" end="3"/>
                                            </p:txEl>
                                          </p:spTgt>
                                        </p:tgtEl>
                                        <p:attrNameLst>
                                          <p:attrName>style.visibility</p:attrName>
                                        </p:attrNameLst>
                                      </p:cBhvr>
                                      <p:to>
                                        <p:strVal val="visible"/>
                                      </p:to>
                                    </p:set>
                                    <p:animEffect transition="in" filter="wipe(down)">
                                      <p:cBhvr>
                                        <p:cTn id="32" dur="500"/>
                                        <p:tgtEl>
                                          <p:spTgt spid="10">
                                            <p:txEl>
                                              <p:pRg st="3" end="3"/>
                                            </p:txEl>
                                          </p:spTgt>
                                        </p:tgtEl>
                                      </p:cBhvr>
                                    </p:animEffect>
                                  </p:childTnLst>
                                </p:cTn>
                              </p:par>
                            </p:childTnLst>
                          </p:cTn>
                        </p:par>
                        <p:par>
                          <p:cTn id="33" fill="hold">
                            <p:stCondLst>
                              <p:cond delay="2000"/>
                            </p:stCondLst>
                            <p:childTnLst>
                              <p:par>
                                <p:cTn id="34" presetID="1" presetClass="entr" presetSubtype="0"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8</a:t>
            </a:fld>
            <a:endParaRPr lang="fr-FR">
              <a:solidFill>
                <a:srgbClr val="FFFFFF"/>
              </a:solidFill>
            </a:endParaRPr>
          </a:p>
        </p:txBody>
      </p:sp>
      <p:sp>
        <p:nvSpPr>
          <p:cNvPr id="7" name="Espace réservé du numéro de diapositive 3">
            <a:extLst>
              <a:ext uri="{FF2B5EF4-FFF2-40B4-BE49-F238E27FC236}">
                <a16:creationId xmlns:a16="http://schemas.microsoft.com/office/drawing/2014/main" xmlns=""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8</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40471"/>
            <a:ext cx="4787677" cy="830997"/>
          </a:xfrm>
          <a:prstGeom prst="rect">
            <a:avLst/>
          </a:prstGeom>
          <a:noFill/>
        </p:spPr>
        <p:txBody>
          <a:bodyPr wrap="square" rtlCol="0">
            <a:spAutoFit/>
          </a:bodyPr>
          <a:lstStyle/>
          <a:p>
            <a:pPr defTabSz="363538">
              <a:tabLst>
                <a:tab pos="903288" algn="l"/>
                <a:tab pos="1077913" algn="l"/>
              </a:tabLst>
            </a:pPr>
            <a:r>
              <a:rPr lang="fr-FR" sz="2400" b="1" cap="small" dirty="0">
                <a:solidFill>
                  <a:srgbClr val="FFFFFF"/>
                </a:solidFill>
              </a:rPr>
              <a:t>Interventions spécifiques /Nutrition maternelle et </a:t>
            </a:r>
            <a:r>
              <a:rPr lang="fr-FR" sz="2400" b="1" cap="small" dirty="0" err="1" smtClean="0">
                <a:solidFill>
                  <a:srgbClr val="FFFFFF"/>
                </a:solidFill>
              </a:rPr>
              <a:t>ANJE</a:t>
            </a:r>
            <a:endParaRPr lang="fr-FR" sz="2400" b="1" cap="small" dirty="0">
              <a:solidFill>
                <a:srgbClr val="FFFFFF"/>
              </a:solidFill>
            </a:endParaRPr>
          </a:p>
        </p:txBody>
      </p:sp>
      <p:sp>
        <p:nvSpPr>
          <p:cNvPr id="10" name="Title 1">
            <a:extLst>
              <a:ext uri="{FF2B5EF4-FFF2-40B4-BE49-F238E27FC236}">
                <a16:creationId xmlns:a16="http://schemas.microsoft.com/office/drawing/2014/main" xmlns="" id="{440BB855-0D5A-634E-95C5-5F9999263738}"/>
              </a:ext>
            </a:extLst>
          </p:cNvPr>
          <p:cNvSpPr>
            <a:spLocks noGrp="1"/>
          </p:cNvSpPr>
          <p:nvPr>
            <p:ph type="title"/>
          </p:nvPr>
        </p:nvSpPr>
        <p:spPr>
          <a:xfrm>
            <a:off x="3733800" y="1240538"/>
            <a:ext cx="5000445" cy="1102612"/>
          </a:xfrm>
        </p:spPr>
        <p:txBody>
          <a:bodyPr>
            <a:noAutofit/>
          </a:bodyPr>
          <a:lstStyle/>
          <a:p>
            <a:pPr algn="l"/>
            <a:r>
              <a:rPr lang="fr-FR" altLang="en-US" sz="2700" dirty="0"/>
              <a:t>Nutrition pour la femme enceinte et allaitante </a:t>
            </a:r>
            <a:endParaRPr lang="fr-FR" sz="2700" dirty="0"/>
          </a:p>
        </p:txBody>
      </p:sp>
      <p:sp>
        <p:nvSpPr>
          <p:cNvPr id="11" name="Content Placeholder 2"/>
          <p:cNvSpPr>
            <a:spLocks noGrp="1"/>
          </p:cNvSpPr>
          <p:nvPr>
            <p:ph idx="1"/>
          </p:nvPr>
        </p:nvSpPr>
        <p:spPr>
          <a:xfrm>
            <a:off x="3733800" y="4076700"/>
            <a:ext cx="5000445" cy="1678590"/>
          </a:xfrm>
        </p:spPr>
        <p:txBody>
          <a:bodyPr>
            <a:noAutofit/>
          </a:bodyPr>
          <a:lstStyle/>
          <a:p>
            <a:pPr marL="0" indent="0">
              <a:buNone/>
            </a:pPr>
            <a:r>
              <a:rPr lang="fr-FR" altLang="en-US" sz="2400" b="1" dirty="0">
                <a:cs typeface="Bookman Old Style"/>
              </a:rPr>
              <a:t>La nutrition maternelle est aussi importante afin d’assurer un bon statut nutritionnel au nourrisson et protéger la santé des femmes.</a:t>
            </a:r>
            <a:endParaRPr lang="fr-FR" sz="2400" b="1" dirty="0"/>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354" y="1310339"/>
            <a:ext cx="2795588" cy="4600739"/>
          </a:xfrm>
          <a:prstGeom prst="rect">
            <a:avLst/>
          </a:prstGeom>
        </p:spPr>
      </p:pic>
      <p:sp>
        <p:nvSpPr>
          <p:cNvPr id="29" name="ZoneTexte 28"/>
          <p:cNvSpPr txBox="1"/>
          <p:nvPr/>
        </p:nvSpPr>
        <p:spPr>
          <a:xfrm>
            <a:off x="546354" y="1334967"/>
            <a:ext cx="2015412" cy="276999"/>
          </a:xfrm>
          <a:prstGeom prst="rect">
            <a:avLst/>
          </a:prstGeom>
          <a:noFill/>
        </p:spPr>
        <p:txBody>
          <a:bodyPr wrap="square" rtlCol="0">
            <a:spAutoFit/>
          </a:bodyPr>
          <a:lstStyle/>
          <a:p>
            <a:r>
              <a:rPr lang="fr-FR" sz="1200" b="1" dirty="0" smtClean="0">
                <a:solidFill>
                  <a:schemeClr val="bg1"/>
                </a:solidFill>
              </a:rPr>
              <a:t>Photo : </a:t>
            </a:r>
            <a:r>
              <a:rPr lang="fr-FR" sz="1200" b="1" dirty="0" err="1" smtClean="0">
                <a:solidFill>
                  <a:schemeClr val="bg1"/>
                </a:solidFill>
              </a:rPr>
              <a:t>UNHCR</a:t>
            </a:r>
            <a:endParaRPr lang="fr-FR" sz="1200" b="1" dirty="0">
              <a:solidFill>
                <a:schemeClr val="bg1"/>
              </a:solidFill>
            </a:endParaRPr>
          </a:p>
        </p:txBody>
      </p:sp>
    </p:spTree>
    <p:extLst>
      <p:ext uri="{BB962C8B-B14F-4D97-AF65-F5344CB8AC3E}">
        <p14:creationId xmlns:p14="http://schemas.microsoft.com/office/powerpoint/2010/main" val="132450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dissolve">
                                      <p:cBhvr>
                                        <p:cTn id="19" dur="500"/>
                                        <p:tgtEl>
                                          <p:spTgt spid="2"/>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par>
                          <p:cTn id="24" fill="hold">
                            <p:stCondLst>
                              <p:cond delay="2500"/>
                            </p:stCondLst>
                            <p:childTnLst>
                              <p:par>
                                <p:cTn id="25" presetID="16" presetClass="entr" presetSubtype="21" fill="hold" grpId="0" nodeType="after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barn(inVertical)">
                                      <p:cBhvr>
                                        <p:cTn id="2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p:bldP spid="11" grpId="0" build="p"/>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Image 232"/>
          <p:cNvPicPr>
            <a:picLocks noChangeAspect="1"/>
          </p:cNvPicPr>
          <p:nvPr/>
        </p:nvPicPr>
        <p:blipFill>
          <a:blip r:embed="rId3"/>
          <a:stretch>
            <a:fillRect/>
          </a:stretch>
        </p:blipFill>
        <p:spPr>
          <a:xfrm>
            <a:off x="5287423" y="976097"/>
            <a:ext cx="3543047" cy="1473981"/>
          </a:xfrm>
          <a:prstGeom prst="rect">
            <a:avLst/>
          </a:prstGeom>
        </p:spPr>
      </p:pic>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9</a:t>
            </a:fld>
            <a:endParaRPr lang="fr-FR">
              <a:solidFill>
                <a:srgbClr val="FFFFFF"/>
              </a:solidFill>
            </a:endParaRPr>
          </a:p>
        </p:txBody>
      </p:sp>
      <p:sp>
        <p:nvSpPr>
          <p:cNvPr id="7" name="Espace réservé du numéro de diapositive 3">
            <a:extLst>
              <a:ext uri="{FF2B5EF4-FFF2-40B4-BE49-F238E27FC236}">
                <a16:creationId xmlns:a16="http://schemas.microsoft.com/office/drawing/2014/main" xmlns=""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9</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92879"/>
            <a:ext cx="4787677" cy="461665"/>
          </a:xfrm>
          <a:prstGeom prst="rect">
            <a:avLst/>
          </a:prstGeom>
          <a:noFill/>
        </p:spPr>
        <p:txBody>
          <a:bodyPr wrap="square" rtlCol="0">
            <a:spAutoFit/>
          </a:bodyPr>
          <a:lstStyle/>
          <a:p>
            <a:pPr defTabSz="363538">
              <a:tabLst>
                <a:tab pos="903288" algn="l"/>
                <a:tab pos="1077913" algn="l"/>
              </a:tabLst>
            </a:pPr>
            <a:r>
              <a:rPr lang="fr-FR" sz="2400" b="1" cap="small" dirty="0">
                <a:solidFill>
                  <a:srgbClr val="FFFFFF"/>
                </a:solidFill>
              </a:rPr>
              <a:t>Interventions spécifiques / </a:t>
            </a:r>
            <a:r>
              <a:rPr lang="fr-FR" sz="2400" b="1" cap="small" dirty="0" err="1">
                <a:solidFill>
                  <a:srgbClr val="FFFFFF"/>
                </a:solidFill>
              </a:rPr>
              <a:t>ANJE</a:t>
            </a:r>
            <a:endParaRPr lang="fr-FR" sz="2400" b="1" cap="small" dirty="0">
              <a:solidFill>
                <a:srgbClr val="FFFFFF"/>
              </a:solidFill>
            </a:endParaRPr>
          </a:p>
        </p:txBody>
      </p:sp>
      <p:sp>
        <p:nvSpPr>
          <p:cNvPr id="10" name="Title 1">
            <a:extLst>
              <a:ext uri="{FF2B5EF4-FFF2-40B4-BE49-F238E27FC236}">
                <a16:creationId xmlns:a16="http://schemas.microsoft.com/office/drawing/2014/main" xmlns="" id="{440BB855-0D5A-634E-95C5-5F9999263738}"/>
              </a:ext>
            </a:extLst>
          </p:cNvPr>
          <p:cNvSpPr>
            <a:spLocks noGrp="1"/>
          </p:cNvSpPr>
          <p:nvPr>
            <p:ph type="title"/>
          </p:nvPr>
        </p:nvSpPr>
        <p:spPr>
          <a:xfrm>
            <a:off x="283560" y="1438097"/>
            <a:ext cx="3637026" cy="892682"/>
          </a:xfrm>
        </p:spPr>
        <p:txBody>
          <a:bodyPr>
            <a:noAutofit/>
          </a:bodyPr>
          <a:lstStyle/>
          <a:p>
            <a:r>
              <a:rPr lang="fr-FR" altLang="en-US" sz="2400" dirty="0"/>
              <a:t>Eléments clé de l’ANJE (recommandations OMS) </a:t>
            </a:r>
            <a:endParaRPr lang="fr-FR" sz="2400" dirty="0"/>
          </a:p>
        </p:txBody>
      </p:sp>
      <p:sp>
        <p:nvSpPr>
          <p:cNvPr id="11" name="Content Placeholder 2"/>
          <p:cNvSpPr>
            <a:spLocks noGrp="1"/>
          </p:cNvSpPr>
          <p:nvPr>
            <p:ph idx="1"/>
          </p:nvPr>
        </p:nvSpPr>
        <p:spPr>
          <a:xfrm>
            <a:off x="438150" y="3215740"/>
            <a:ext cx="7827485" cy="2683385"/>
          </a:xfrm>
        </p:spPr>
        <p:txBody>
          <a:bodyPr>
            <a:noAutofit/>
          </a:bodyPr>
          <a:lstStyle/>
          <a:p>
            <a:pPr marL="0" indent="0" algn="just">
              <a:spcBef>
                <a:spcPts val="0"/>
              </a:spcBef>
              <a:spcAft>
                <a:spcPts val="450"/>
              </a:spcAft>
              <a:buNone/>
            </a:pPr>
            <a:r>
              <a:rPr lang="fr-FR" altLang="en-US" sz="1800" dirty="0">
                <a:cs typeface="Bookman Old Style"/>
              </a:rPr>
              <a:t>Une </a:t>
            </a:r>
            <a:r>
              <a:rPr lang="fr-FR" altLang="en-US" sz="1800" dirty="0">
                <a:solidFill>
                  <a:schemeClr val="accent3">
                    <a:lumMod val="50000"/>
                  </a:schemeClr>
                </a:solidFill>
                <a:cs typeface="Bookman Old Style"/>
              </a:rPr>
              <a:t>alimentation optimale </a:t>
            </a:r>
            <a:r>
              <a:rPr lang="fr-FR" altLang="en-US" sz="1800" dirty="0">
                <a:cs typeface="Bookman Old Style"/>
              </a:rPr>
              <a:t>du nourrisson et du jeune enfant </a:t>
            </a:r>
            <a:r>
              <a:rPr lang="fr-FR" altLang="en-US" sz="1800" dirty="0" smtClean="0">
                <a:cs typeface="Bookman Old Style"/>
              </a:rPr>
              <a:t>signifie:</a:t>
            </a:r>
            <a:endParaRPr lang="fr-FR" altLang="en-US" sz="1800" dirty="0">
              <a:cs typeface="Bookman Old Style"/>
            </a:endParaRPr>
          </a:p>
          <a:p>
            <a:pPr>
              <a:spcBef>
                <a:spcPts val="0"/>
              </a:spcBef>
              <a:spcAft>
                <a:spcPts val="450"/>
              </a:spcAft>
            </a:pPr>
            <a:r>
              <a:rPr lang="fr-FR" altLang="en-US" sz="1800" dirty="0">
                <a:cs typeface="Bookman Old Style"/>
              </a:rPr>
              <a:t>Démarrage de l’allaitement dans l’heure qui suit l’accouchement et </a:t>
            </a:r>
            <a:r>
              <a:rPr lang="fr-FR" altLang="en-US" sz="1800" dirty="0"/>
              <a:t>a</a:t>
            </a:r>
            <a:r>
              <a:rPr lang="fr-FR" altLang="en-US" sz="1800" dirty="0">
                <a:cs typeface="Bookman Old Style"/>
              </a:rPr>
              <a:t>llaiter exclusivement pendant les 6 premiers mois et </a:t>
            </a:r>
            <a:r>
              <a:rPr lang="fr-FR" altLang="en-US" sz="1800" dirty="0"/>
              <a:t>p</a:t>
            </a:r>
            <a:r>
              <a:rPr lang="fr-FR" altLang="en-US" sz="1800" dirty="0">
                <a:cs typeface="Bookman Old Style"/>
              </a:rPr>
              <a:t>oursuivre l’allaitement pendant 2 ans ou plus </a:t>
            </a:r>
          </a:p>
          <a:p>
            <a:pPr algn="just"/>
            <a:r>
              <a:rPr lang="fr-FR" altLang="en-US" sz="1800" dirty="0">
                <a:cs typeface="Bookman Old Style"/>
              </a:rPr>
              <a:t>Introduire une alimentation de complément a partir de 6 mois (quand le lait maternel ne suffit pas </a:t>
            </a:r>
            <a:r>
              <a:rPr lang="fr-FR" altLang="en-US" sz="1800" dirty="0"/>
              <a:t>pour couvrir les besoins nutritionnels du jeune enfant) </a:t>
            </a:r>
            <a:r>
              <a:rPr lang="fr-FR" altLang="en-US" sz="1800" dirty="0">
                <a:cs typeface="Bookman Old Style"/>
              </a:rPr>
              <a:t>qui soit adaptée d’un point de vue nutritionnel sure, appropriée a </a:t>
            </a:r>
            <a:r>
              <a:rPr lang="fr-FR" altLang="en-US" sz="1800" dirty="0" smtClean="0">
                <a:cs typeface="Bookman Old Style"/>
              </a:rPr>
              <a:t>l'âge</a:t>
            </a:r>
            <a:endParaRPr lang="fr-FR" altLang="en-US" sz="1800" dirty="0">
              <a:cs typeface="Bookman Old Style"/>
            </a:endParaRPr>
          </a:p>
        </p:txBody>
      </p:sp>
      <p:grpSp>
        <p:nvGrpSpPr>
          <p:cNvPr id="231" name="Groupe 230"/>
          <p:cNvGrpSpPr/>
          <p:nvPr/>
        </p:nvGrpSpPr>
        <p:grpSpPr>
          <a:xfrm>
            <a:off x="4028534" y="439911"/>
            <a:ext cx="1539875" cy="1755775"/>
            <a:chOff x="4028534" y="439911"/>
            <a:chExt cx="1539875" cy="1755775"/>
          </a:xfrm>
        </p:grpSpPr>
        <p:sp>
          <p:nvSpPr>
            <p:cNvPr id="230" name="Freeform 189"/>
            <p:cNvSpPr>
              <a:spLocks/>
            </p:cNvSpPr>
            <p:nvPr/>
          </p:nvSpPr>
          <p:spPr bwMode="auto">
            <a:xfrm rot="17054331">
              <a:off x="3920584" y="547861"/>
              <a:ext cx="1755775" cy="1539875"/>
            </a:xfrm>
            <a:custGeom>
              <a:avLst/>
              <a:gdLst>
                <a:gd name="T0" fmla="*/ 0 w 3720"/>
                <a:gd name="T1" fmla="*/ 1095 h 2867"/>
                <a:gd name="T2" fmla="*/ 0 w 3720"/>
                <a:gd name="T3" fmla="*/ 1095 h 2867"/>
                <a:gd name="T4" fmla="*/ 1421 w 3720"/>
                <a:gd name="T5" fmla="*/ 1095 h 2867"/>
                <a:gd name="T6" fmla="*/ 1860 w 3720"/>
                <a:gd name="T7" fmla="*/ 0 h 2867"/>
                <a:gd name="T8" fmla="*/ 2299 w 3720"/>
                <a:gd name="T9" fmla="*/ 1095 h 2867"/>
                <a:gd name="T10" fmla="*/ 3720 w 3720"/>
                <a:gd name="T11" fmla="*/ 1095 h 2867"/>
                <a:gd name="T12" fmla="*/ 2570 w 3720"/>
                <a:gd name="T13" fmla="*/ 1772 h 2867"/>
                <a:gd name="T14" fmla="*/ 3009 w 3720"/>
                <a:gd name="T15" fmla="*/ 2867 h 2867"/>
                <a:gd name="T16" fmla="*/ 1860 w 3720"/>
                <a:gd name="T17" fmla="*/ 2190 h 2867"/>
                <a:gd name="T18" fmla="*/ 710 w 3720"/>
                <a:gd name="T19" fmla="*/ 2867 h 2867"/>
                <a:gd name="T20" fmla="*/ 1149 w 3720"/>
                <a:gd name="T21" fmla="*/ 1772 h 2867"/>
                <a:gd name="T22" fmla="*/ 0 w 3720"/>
                <a:gd name="T23" fmla="*/ 1095 h 2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20" h="2867">
                  <a:moveTo>
                    <a:pt x="0" y="1095"/>
                  </a:moveTo>
                  <a:lnTo>
                    <a:pt x="0" y="1095"/>
                  </a:lnTo>
                  <a:lnTo>
                    <a:pt x="1421" y="1095"/>
                  </a:lnTo>
                  <a:lnTo>
                    <a:pt x="1860" y="0"/>
                  </a:lnTo>
                  <a:lnTo>
                    <a:pt x="2299" y="1095"/>
                  </a:lnTo>
                  <a:lnTo>
                    <a:pt x="3720" y="1095"/>
                  </a:lnTo>
                  <a:lnTo>
                    <a:pt x="2570" y="1772"/>
                  </a:lnTo>
                  <a:lnTo>
                    <a:pt x="3009" y="2867"/>
                  </a:lnTo>
                  <a:lnTo>
                    <a:pt x="1860" y="2190"/>
                  </a:lnTo>
                  <a:lnTo>
                    <a:pt x="710" y="2867"/>
                  </a:lnTo>
                  <a:lnTo>
                    <a:pt x="1149" y="1772"/>
                  </a:lnTo>
                  <a:lnTo>
                    <a:pt x="0" y="1095"/>
                  </a:lnTo>
                  <a:close/>
                </a:path>
              </a:pathLst>
            </a:custGeom>
            <a:solidFill>
              <a:schemeClr val="accent6">
                <a:lumMod val="20000"/>
                <a:lumOff val="80000"/>
              </a:schemeClr>
            </a:solidFill>
            <a:ln>
              <a:headEnd/>
              <a:tailEn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fr-FR"/>
            </a:p>
          </p:txBody>
        </p:sp>
        <p:sp>
          <p:nvSpPr>
            <p:cNvPr id="229" name="ZoneTexte 228"/>
            <p:cNvSpPr txBox="1"/>
            <p:nvPr/>
          </p:nvSpPr>
          <p:spPr>
            <a:xfrm>
              <a:off x="4423822" y="1040799"/>
              <a:ext cx="863601" cy="553998"/>
            </a:xfrm>
            <a:prstGeom prst="rect">
              <a:avLst/>
            </a:prstGeom>
            <a:noFill/>
          </p:spPr>
          <p:txBody>
            <a:bodyPr wrap="square" rtlCol="0">
              <a:spAutoFit/>
            </a:bodyPr>
            <a:lstStyle/>
            <a:p>
              <a:pPr algn="ctr"/>
              <a:r>
                <a:rPr lang="fr-FR" sz="1000" dirty="0" smtClean="0"/>
                <a:t>Initiation précoce de l’AM</a:t>
              </a:r>
              <a:endParaRPr lang="fr-FR" sz="1000" dirty="0"/>
            </a:p>
          </p:txBody>
        </p:sp>
      </p:grpSp>
    </p:spTree>
    <p:extLst>
      <p:ext uri="{BB962C8B-B14F-4D97-AF65-F5344CB8AC3E}">
        <p14:creationId xmlns:p14="http://schemas.microsoft.com/office/powerpoint/2010/main" val="1049486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231"/>
                                        </p:tgtEl>
                                        <p:attrNameLst>
                                          <p:attrName>style.visibility</p:attrName>
                                        </p:attrNameLst>
                                      </p:cBhvr>
                                      <p:to>
                                        <p:strVal val="visible"/>
                                      </p:to>
                                    </p:set>
                                    <p:animEffect transition="in" filter="dissolve">
                                      <p:cBhvr>
                                        <p:cTn id="19" dur="500"/>
                                        <p:tgtEl>
                                          <p:spTgt spid="231"/>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233"/>
                                        </p:tgtEl>
                                        <p:attrNameLst>
                                          <p:attrName>style.visibility</p:attrName>
                                        </p:attrNameLst>
                                      </p:cBhvr>
                                      <p:to>
                                        <p:strVal val="visible"/>
                                      </p:to>
                                    </p:set>
                                    <p:animEffect transition="in" filter="dissolve">
                                      <p:cBhvr>
                                        <p:cTn id="23" dur="500"/>
                                        <p:tgtEl>
                                          <p:spTgt spid="233"/>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wipe(left)">
                                      <p:cBhvr>
                                        <p:cTn id="27" dur="500"/>
                                        <p:tgtEl>
                                          <p:spTgt spid="11">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1">
                                            <p:txEl>
                                              <p:pRg st="1" end="1"/>
                                            </p:txEl>
                                          </p:spTgt>
                                        </p:tgtEl>
                                        <p:attrNameLst>
                                          <p:attrName>style.visibility</p:attrName>
                                        </p:attrNameLst>
                                      </p:cBhvr>
                                      <p:to>
                                        <p:strVal val="visible"/>
                                      </p:to>
                                    </p:set>
                                    <p:animEffect transition="in" filter="wipe(left)">
                                      <p:cBhvr>
                                        <p:cTn id="31" dur="500"/>
                                        <p:tgtEl>
                                          <p:spTgt spid="11">
                                            <p:txEl>
                                              <p:pRg st="1" end="1"/>
                                            </p:txEl>
                                          </p:spTgt>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11">
                                            <p:txEl>
                                              <p:pRg st="2" end="2"/>
                                            </p:txEl>
                                          </p:spTgt>
                                        </p:tgtEl>
                                        <p:attrNameLst>
                                          <p:attrName>style.visibility</p:attrName>
                                        </p:attrNameLst>
                                      </p:cBhvr>
                                      <p:to>
                                        <p:strVal val="visible"/>
                                      </p:to>
                                    </p:set>
                                    <p:animEffect transition="in" filter="wipe(left)">
                                      <p:cBhvr>
                                        <p:cTn id="35"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p:bldLst>
  </p:timing>
</p:sld>
</file>

<file path=ppt/theme/theme1.xml><?xml version="1.0" encoding="utf-8"?>
<a:theme xmlns:a="http://schemas.openxmlformats.org/drawingml/2006/main" name="Office Them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ème Office">
  <a:themeElements>
    <a:clrScheme name="NIPN">
      <a:dk1>
        <a:srgbClr val="575757"/>
      </a:dk1>
      <a:lt1>
        <a:srgbClr val="FFFFFF"/>
      </a:lt1>
      <a:dk2>
        <a:srgbClr val="36C1C2"/>
      </a:dk2>
      <a:lt2>
        <a:srgbClr val="FFFFFF"/>
      </a:lt2>
      <a:accent1>
        <a:srgbClr val="0081AE"/>
      </a:accent1>
      <a:accent2>
        <a:srgbClr val="86C286"/>
      </a:accent2>
      <a:accent3>
        <a:srgbClr val="34AE8D"/>
      </a:accent3>
      <a:accent4>
        <a:srgbClr val="0081AE"/>
      </a:accent4>
      <a:accent5>
        <a:srgbClr val="36C1C2"/>
      </a:accent5>
      <a:accent6>
        <a:srgbClr val="DADC4B"/>
      </a:accent6>
      <a:hlink>
        <a:srgbClr val="34AE8D"/>
      </a:hlink>
      <a:folHlink>
        <a:srgbClr val="34AE8D"/>
      </a:folHlink>
    </a:clrScheme>
    <a:fontScheme name="NIPN">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4293</TotalTime>
  <Words>6129</Words>
  <Application>Microsoft Office PowerPoint</Application>
  <PresentationFormat>Affichage à l'écran (4:3)</PresentationFormat>
  <Paragraphs>954</Paragraphs>
  <Slides>51</Slides>
  <Notes>51</Notes>
  <HiddenSlides>0</HiddenSlides>
  <MMClips>0</MMClips>
  <ScaleCrop>false</ScaleCrop>
  <HeadingPairs>
    <vt:vector size="6" baseType="variant">
      <vt:variant>
        <vt:lpstr>Polices utilisées</vt:lpstr>
      </vt:variant>
      <vt:variant>
        <vt:i4>14</vt:i4>
      </vt:variant>
      <vt:variant>
        <vt:lpstr>Thème</vt:lpstr>
      </vt:variant>
      <vt:variant>
        <vt:i4>2</vt:i4>
      </vt:variant>
      <vt:variant>
        <vt:lpstr>Titres des diapositives</vt:lpstr>
      </vt:variant>
      <vt:variant>
        <vt:i4>51</vt:i4>
      </vt:variant>
    </vt:vector>
  </HeadingPairs>
  <TitlesOfParts>
    <vt:vector size="67" baseType="lpstr">
      <vt:lpstr>MS PGothic</vt:lpstr>
      <vt:lpstr>Arial</vt:lpstr>
      <vt:lpstr>Bookman Old Style</vt:lpstr>
      <vt:lpstr>Calibri</vt:lpstr>
      <vt:lpstr>Calibri Light</vt:lpstr>
      <vt:lpstr>Cambria</vt:lpstr>
      <vt:lpstr>Courier New</vt:lpstr>
      <vt:lpstr>Times</vt:lpstr>
      <vt:lpstr>Times New Roman Bold</vt:lpstr>
      <vt:lpstr>Trebuchet MS</vt:lpstr>
      <vt:lpstr>Verdana</vt:lpstr>
      <vt:lpstr>Verdana Bold</vt:lpstr>
      <vt:lpstr>Wingdings</vt:lpstr>
      <vt:lpstr>Wingdings 2</vt:lpstr>
      <vt:lpstr>Office Theme</vt:lpstr>
      <vt:lpstr>1_Thème Office</vt:lpstr>
      <vt:lpstr>Interventions spécifiques de lutte contre la malnutrition</vt:lpstr>
      <vt:lpstr>Présentation PowerPoint</vt:lpstr>
      <vt:lpstr>Présentation PowerPoint</vt:lpstr>
      <vt:lpstr>Présentation PowerPoint</vt:lpstr>
      <vt:lpstr>Définition d’ANJE  </vt:lpstr>
      <vt:lpstr>Les 1 000 jours, fenêtre d’opportunité au Niger</vt:lpstr>
      <vt:lpstr>Présentation PowerPoint</vt:lpstr>
      <vt:lpstr>Nutrition pour la femme enceinte et allaitante </vt:lpstr>
      <vt:lpstr>Eléments clé de l’ANJE (recommandations OMS) </vt:lpstr>
      <vt:lpstr>Importance de  l’allaitement maternel pour le bébé, la mère, la famille et la communauté  </vt:lpstr>
      <vt:lpstr>Présentation PowerPoint</vt:lpstr>
      <vt:lpstr>Quoi faire quand l’allaitement n’est pas possible ?</vt:lpstr>
      <vt:lpstr>Présentation PowerPoint</vt:lpstr>
      <vt:lpstr>Présentation PowerPoint</vt:lpstr>
      <vt:lpstr>Calendrier et pratiques adéquates pour  l’alimentation de complément</vt:lpstr>
      <vt:lpstr>Présentation PowerPoint</vt:lpstr>
      <vt:lpstr>Causes fréquentes des pratiques non optimales de l’ANJE dans le contexte d’URGENCE</vt:lpstr>
      <vt:lpstr>Quand, par qui et comment doit se faire la promotion de l’ANJE ?</vt:lpstr>
      <vt:lpstr>Qu’est-ce que les autres secteurs peuvent faire pour l’ANJE?</vt:lpstr>
      <vt:lpstr>Que peuvent faire les autres secteurs pour l’ANJE?</vt:lpstr>
      <vt:lpstr>Présentation PowerPoint</vt:lpstr>
      <vt:lpstr>Prise en charge (PEC) de la malnutrition aiguë </vt:lpstr>
      <vt:lpstr>Historique de la PEC de la malnutrition aiguë </vt:lpstr>
      <vt:lpstr>Historique de la PEC de la malnutrition aiguë </vt:lpstr>
      <vt:lpstr>Présentation PowerPoint</vt:lpstr>
      <vt:lpstr>Qu’est-ce que les autres secteurs peuvent faire pour la PCIMA?</vt:lpstr>
      <vt:lpstr>Interventions pour améliorer l’efficacité du traitement</vt:lpstr>
      <vt:lpstr>Présentation PowerPoint</vt:lpstr>
      <vt:lpstr>Lutte contre les carences en micronutriments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Autres Activités préventives</vt:lpstr>
      <vt:lpstr>Présentation PowerPoint</vt:lpstr>
      <vt:lpstr>Présentation PowerPoint</vt:lpstr>
      <vt:lpstr>Présentation PowerPoint</vt:lpstr>
      <vt:lpstr>Présentation PowerPoint</vt:lpstr>
      <vt:lpstr>Éducation pour la santé et la nutrition, changement de comportements </vt:lpstr>
      <vt:lpstr>Présentation PowerPoint</vt:lpstr>
      <vt:lpstr>Étapes du processus de changement de comportement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Formation en nutrition</dc:title>
  <dc:creator>Saboya Montserrat</dc:creator>
  <cp:lastModifiedBy>guillaume</cp:lastModifiedBy>
  <cp:revision>299</cp:revision>
  <cp:lastPrinted>2020-07-10T16:21:34Z</cp:lastPrinted>
  <dcterms:created xsi:type="dcterms:W3CDTF">2020-04-04T09:56:18Z</dcterms:created>
  <dcterms:modified xsi:type="dcterms:W3CDTF">2021-02-11T17:41:19Z</dcterms:modified>
</cp:coreProperties>
</file>